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77" r:id="rId3"/>
    <p:sldId id="257" r:id="rId4"/>
    <p:sldId id="258" r:id="rId5"/>
    <p:sldId id="259" r:id="rId6"/>
    <p:sldId id="261" r:id="rId7"/>
    <p:sldId id="260" r:id="rId8"/>
    <p:sldId id="264" r:id="rId9"/>
    <p:sldId id="265" r:id="rId10"/>
    <p:sldId id="263" r:id="rId11"/>
    <p:sldId id="266" r:id="rId12"/>
    <p:sldId id="267" r:id="rId13"/>
    <p:sldId id="268" r:id="rId14"/>
    <p:sldId id="270" r:id="rId15"/>
    <p:sldId id="269" r:id="rId16"/>
    <p:sldId id="271" r:id="rId17"/>
    <p:sldId id="273" r:id="rId18"/>
    <p:sldId id="272" r:id="rId19"/>
    <p:sldId id="274" r:id="rId20"/>
    <p:sldId id="275" r:id="rId21"/>
    <p:sldId id="276" r:id="rId22"/>
  </p:sldIdLst>
  <p:sldSz cx="6858000" cy="9144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C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8" autoAdjust="0"/>
    <p:restoredTop sz="94660"/>
  </p:normalViewPr>
  <p:slideViewPr>
    <p:cSldViewPr snapToGrid="0">
      <p:cViewPr>
        <p:scale>
          <a:sx n="103" d="100"/>
          <a:sy n="103" d="100"/>
        </p:scale>
        <p:origin x="3464" y="-112"/>
      </p:cViewPr>
      <p:guideLst/>
    </p:cSldViewPr>
  </p:slideViewPr>
  <p:notesTextViewPr>
    <p:cViewPr>
      <p:scale>
        <a:sx n="1" d="1"/>
        <a:sy n="1" d="1"/>
      </p:scale>
      <p:origin x="0" y="0"/>
    </p:cViewPr>
  </p:notesText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9E81E3E-02D0-402B-BF4C-DA00D0F621E1}" type="datetimeFigureOut">
              <a:rPr lang="en-US" smtClean="0"/>
              <a:t>8/9/17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EBE0F21-BA9F-4BD1-9B8C-0990CBC96F16}" type="slidenum">
              <a:rPr lang="en-US" smtClean="0"/>
              <a:t>‹#›</a:t>
            </a:fld>
            <a:endParaRPr lang="en-US"/>
          </a:p>
        </p:txBody>
      </p:sp>
    </p:spTree>
    <p:extLst>
      <p:ext uri="{BB962C8B-B14F-4D97-AF65-F5344CB8AC3E}">
        <p14:creationId xmlns:p14="http://schemas.microsoft.com/office/powerpoint/2010/main" val="1231979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2840578-DBFF-431D-B0BD-076FF16C8CBF}" type="datetimeFigureOut">
              <a:rPr lang="en-US" smtClean="0"/>
              <a:t>8/9/17</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574D98-B922-4310-86A0-00758C2F498A}" type="slidenum">
              <a:rPr lang="en-US" smtClean="0"/>
              <a:t>‹#›</a:t>
            </a:fld>
            <a:endParaRPr lang="en-US"/>
          </a:p>
        </p:txBody>
      </p:sp>
    </p:spTree>
    <p:extLst>
      <p:ext uri="{BB962C8B-B14F-4D97-AF65-F5344CB8AC3E}">
        <p14:creationId xmlns:p14="http://schemas.microsoft.com/office/powerpoint/2010/main" val="1663514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574D98-B922-4310-86A0-00758C2F498A}" type="slidenum">
              <a:rPr lang="en-US" smtClean="0"/>
              <a:t>1</a:t>
            </a:fld>
            <a:endParaRPr lang="en-US"/>
          </a:p>
        </p:txBody>
      </p:sp>
    </p:spTree>
    <p:extLst>
      <p:ext uri="{BB962C8B-B14F-4D97-AF65-F5344CB8AC3E}">
        <p14:creationId xmlns:p14="http://schemas.microsoft.com/office/powerpoint/2010/main" val="63989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574D98-B922-4310-86A0-00758C2F498A}" type="slidenum">
              <a:rPr lang="en-US" smtClean="0"/>
              <a:t>2</a:t>
            </a:fld>
            <a:endParaRPr lang="en-US"/>
          </a:p>
        </p:txBody>
      </p:sp>
    </p:spTree>
    <p:extLst>
      <p:ext uri="{BB962C8B-B14F-4D97-AF65-F5344CB8AC3E}">
        <p14:creationId xmlns:p14="http://schemas.microsoft.com/office/powerpoint/2010/main" val="114336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574D98-B922-4310-86A0-00758C2F498A}" type="slidenum">
              <a:rPr lang="en-US" smtClean="0"/>
              <a:t>3</a:t>
            </a:fld>
            <a:endParaRPr lang="en-US"/>
          </a:p>
        </p:txBody>
      </p:sp>
    </p:spTree>
    <p:extLst>
      <p:ext uri="{BB962C8B-B14F-4D97-AF65-F5344CB8AC3E}">
        <p14:creationId xmlns:p14="http://schemas.microsoft.com/office/powerpoint/2010/main" val="74971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a:prstGeom prst="rect">
            <a:avLst/>
          </a:prstGeo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857250" y="4802717"/>
            <a:ext cx="5143500" cy="220768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23735721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2434167"/>
            <a:ext cx="5915025" cy="580178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4761778A-AC18-4E64-A501-007143086DA9}" type="datetimeFigureOut">
              <a:rPr lang="en-US" smtClean="0"/>
              <a:t>8/9/17</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A7B978A9-EABD-479C-9EF5-CAE6AC77A379}" type="slidenum">
              <a:rPr lang="en-US" smtClean="0"/>
              <a:t>‹#›</a:t>
            </a:fld>
            <a:endParaRPr lang="en-US"/>
          </a:p>
        </p:txBody>
      </p:sp>
    </p:spTree>
    <p:extLst>
      <p:ext uri="{BB962C8B-B14F-4D97-AF65-F5344CB8AC3E}">
        <p14:creationId xmlns:p14="http://schemas.microsoft.com/office/powerpoint/2010/main" val="21509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4761778A-AC18-4E64-A501-007143086DA9}" type="datetimeFigureOut">
              <a:rPr lang="en-US" smtClean="0"/>
              <a:t>8/9/17</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A7B978A9-EABD-479C-9EF5-CAE6AC77A379}" type="slidenum">
              <a:rPr lang="en-US" smtClean="0"/>
              <a:t>‹#›</a:t>
            </a:fld>
            <a:endParaRPr lang="en-US"/>
          </a:p>
        </p:txBody>
      </p:sp>
    </p:spTree>
    <p:extLst>
      <p:ext uri="{BB962C8B-B14F-4D97-AF65-F5344CB8AC3E}">
        <p14:creationId xmlns:p14="http://schemas.microsoft.com/office/powerpoint/2010/main" val="425366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71488" y="2434167"/>
            <a:ext cx="5915025" cy="58017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4761778A-AC18-4E64-A501-007143086DA9}" type="datetimeFigureOut">
              <a:rPr lang="en-US" smtClean="0"/>
              <a:t>8/9/17</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A7B978A9-EABD-479C-9EF5-CAE6AC77A379}" type="slidenum">
              <a:rPr lang="en-US" smtClean="0"/>
              <a:t>‹#›</a:t>
            </a:fld>
            <a:endParaRPr lang="en-US"/>
          </a:p>
        </p:txBody>
      </p:sp>
    </p:spTree>
    <p:extLst>
      <p:ext uri="{BB962C8B-B14F-4D97-AF65-F5344CB8AC3E}">
        <p14:creationId xmlns:p14="http://schemas.microsoft.com/office/powerpoint/2010/main" val="2919458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a:prstGeom prst="rect">
            <a:avLst/>
          </a:prstGeo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4761778A-AC18-4E64-A501-007143086DA9}" type="datetimeFigureOut">
              <a:rPr lang="en-US" smtClean="0"/>
              <a:t>8/9/17</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A7B978A9-EABD-479C-9EF5-CAE6AC77A379}" type="slidenum">
              <a:rPr lang="en-US" smtClean="0"/>
              <a:t>‹#›</a:t>
            </a:fld>
            <a:endParaRPr lang="en-US"/>
          </a:p>
        </p:txBody>
      </p:sp>
    </p:spTree>
    <p:extLst>
      <p:ext uri="{BB962C8B-B14F-4D97-AF65-F5344CB8AC3E}">
        <p14:creationId xmlns:p14="http://schemas.microsoft.com/office/powerpoint/2010/main" val="19928022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4761778A-AC18-4E64-A501-007143086DA9}" type="datetimeFigureOut">
              <a:rPr lang="en-US" smtClean="0"/>
              <a:t>8/9/17</a:t>
            </a:fld>
            <a:endParaRPr lang="en-US"/>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A7B978A9-EABD-479C-9EF5-CAE6AC77A379}" type="slidenum">
              <a:rPr lang="en-US" smtClean="0"/>
              <a:t>‹#›</a:t>
            </a:fld>
            <a:endParaRPr lang="en-US"/>
          </a:p>
        </p:txBody>
      </p:sp>
    </p:spTree>
    <p:extLst>
      <p:ext uri="{BB962C8B-B14F-4D97-AF65-F5344CB8AC3E}">
        <p14:creationId xmlns:p14="http://schemas.microsoft.com/office/powerpoint/2010/main" val="4637716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71488" y="8475136"/>
            <a:ext cx="1543050" cy="486833"/>
          </a:xfrm>
          <a:prstGeom prst="rect">
            <a:avLst/>
          </a:prstGeom>
        </p:spPr>
        <p:txBody>
          <a:bodyPr/>
          <a:lstStyle/>
          <a:p>
            <a:fld id="{4761778A-AC18-4E64-A501-007143086DA9}" type="datetimeFigureOut">
              <a:rPr lang="en-US" smtClean="0"/>
              <a:t>8/9/17</a:t>
            </a:fld>
            <a:endParaRPr lang="en-US"/>
          </a:p>
        </p:txBody>
      </p:sp>
      <p:sp>
        <p:nvSpPr>
          <p:cNvPr id="8" name="Footer Placeholder 7"/>
          <p:cNvSpPr>
            <a:spLocks noGrp="1"/>
          </p:cNvSpPr>
          <p:nvPr>
            <p:ph type="ftr" sz="quarter" idx="11"/>
          </p:nvPr>
        </p:nvSpPr>
        <p:spPr>
          <a:xfrm>
            <a:off x="2271713" y="8475136"/>
            <a:ext cx="2314575" cy="486833"/>
          </a:xfrm>
          <a:prstGeom prst="rect">
            <a:avLst/>
          </a:prstGeom>
        </p:spPr>
        <p:txBody>
          <a:bodyPr/>
          <a:lstStyle/>
          <a:p>
            <a:endParaRPr lang="en-US"/>
          </a:p>
        </p:txBody>
      </p:sp>
      <p:sp>
        <p:nvSpPr>
          <p:cNvPr id="9" name="Slide Number Placeholder 8"/>
          <p:cNvSpPr>
            <a:spLocks noGrp="1"/>
          </p:cNvSpPr>
          <p:nvPr>
            <p:ph type="sldNum" sz="quarter" idx="12"/>
          </p:nvPr>
        </p:nvSpPr>
        <p:spPr>
          <a:xfrm>
            <a:off x="4843463" y="8475136"/>
            <a:ext cx="1543050" cy="486833"/>
          </a:xfrm>
          <a:prstGeom prst="rect">
            <a:avLst/>
          </a:prstGeom>
        </p:spPr>
        <p:txBody>
          <a:bodyPr/>
          <a:lstStyle/>
          <a:p>
            <a:fld id="{A7B978A9-EABD-479C-9EF5-CAE6AC77A379}" type="slidenum">
              <a:rPr lang="en-US" smtClean="0"/>
              <a:t>‹#›</a:t>
            </a:fld>
            <a:endParaRPr lang="en-US"/>
          </a:p>
        </p:txBody>
      </p:sp>
    </p:spTree>
    <p:extLst>
      <p:ext uri="{BB962C8B-B14F-4D97-AF65-F5344CB8AC3E}">
        <p14:creationId xmlns:p14="http://schemas.microsoft.com/office/powerpoint/2010/main" val="104324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71488" y="8475136"/>
            <a:ext cx="1543050" cy="486833"/>
          </a:xfrm>
          <a:prstGeom prst="rect">
            <a:avLst/>
          </a:prstGeom>
        </p:spPr>
        <p:txBody>
          <a:bodyPr/>
          <a:lstStyle/>
          <a:p>
            <a:fld id="{4761778A-AC18-4E64-A501-007143086DA9}" type="datetimeFigureOut">
              <a:rPr lang="en-US" smtClean="0"/>
              <a:t>8/9/17</a:t>
            </a:fld>
            <a:endParaRPr lang="en-US"/>
          </a:p>
        </p:txBody>
      </p:sp>
      <p:sp>
        <p:nvSpPr>
          <p:cNvPr id="4" name="Footer Placeholder 3"/>
          <p:cNvSpPr>
            <a:spLocks noGrp="1"/>
          </p:cNvSpPr>
          <p:nvPr>
            <p:ph type="ftr" sz="quarter" idx="11"/>
          </p:nvPr>
        </p:nvSpPr>
        <p:spPr>
          <a:xfrm>
            <a:off x="2271713" y="8475136"/>
            <a:ext cx="2314575" cy="486833"/>
          </a:xfrm>
          <a:prstGeom prst="rect">
            <a:avLst/>
          </a:prstGeom>
        </p:spPr>
        <p:txBody>
          <a:bodyPr/>
          <a:lstStyle/>
          <a:p>
            <a:endParaRPr lang="en-US"/>
          </a:p>
        </p:txBody>
      </p:sp>
      <p:sp>
        <p:nvSpPr>
          <p:cNvPr id="5" name="Slide Number Placeholder 4"/>
          <p:cNvSpPr>
            <a:spLocks noGrp="1"/>
          </p:cNvSpPr>
          <p:nvPr>
            <p:ph type="sldNum" sz="quarter" idx="12"/>
          </p:nvPr>
        </p:nvSpPr>
        <p:spPr>
          <a:xfrm>
            <a:off x="4843463" y="8475136"/>
            <a:ext cx="1543050" cy="486833"/>
          </a:xfrm>
          <a:prstGeom prst="rect">
            <a:avLst/>
          </a:prstGeom>
        </p:spPr>
        <p:txBody>
          <a:bodyPr/>
          <a:lstStyle/>
          <a:p>
            <a:fld id="{A7B978A9-EABD-479C-9EF5-CAE6AC77A379}" type="slidenum">
              <a:rPr lang="en-US" smtClean="0"/>
              <a:t>‹#›</a:t>
            </a:fld>
            <a:endParaRPr lang="en-US"/>
          </a:p>
        </p:txBody>
      </p:sp>
    </p:spTree>
    <p:extLst>
      <p:ext uri="{BB962C8B-B14F-4D97-AF65-F5344CB8AC3E}">
        <p14:creationId xmlns:p14="http://schemas.microsoft.com/office/powerpoint/2010/main" val="3881732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8475136"/>
            <a:ext cx="1543050" cy="486833"/>
          </a:xfrm>
          <a:prstGeom prst="rect">
            <a:avLst/>
          </a:prstGeom>
        </p:spPr>
        <p:txBody>
          <a:bodyPr/>
          <a:lstStyle/>
          <a:p>
            <a:fld id="{4761778A-AC18-4E64-A501-007143086DA9}" type="datetimeFigureOut">
              <a:rPr lang="en-US" smtClean="0"/>
              <a:t>8/9/17</a:t>
            </a:fld>
            <a:endParaRPr lang="en-US"/>
          </a:p>
        </p:txBody>
      </p:sp>
      <p:sp>
        <p:nvSpPr>
          <p:cNvPr id="3" name="Footer Placeholder 2"/>
          <p:cNvSpPr>
            <a:spLocks noGrp="1"/>
          </p:cNvSpPr>
          <p:nvPr>
            <p:ph type="ftr" sz="quarter" idx="11"/>
          </p:nvPr>
        </p:nvSpPr>
        <p:spPr>
          <a:xfrm>
            <a:off x="2271713" y="8475136"/>
            <a:ext cx="2314575" cy="486833"/>
          </a:xfrm>
          <a:prstGeom prst="rect">
            <a:avLst/>
          </a:prstGeom>
        </p:spPr>
        <p:txBody>
          <a:bodyPr/>
          <a:lstStyle/>
          <a:p>
            <a:endParaRPr lang="en-US"/>
          </a:p>
        </p:txBody>
      </p:sp>
      <p:sp>
        <p:nvSpPr>
          <p:cNvPr id="4" name="Slide Number Placeholder 3"/>
          <p:cNvSpPr>
            <a:spLocks noGrp="1"/>
          </p:cNvSpPr>
          <p:nvPr>
            <p:ph type="sldNum" sz="quarter" idx="12"/>
          </p:nvPr>
        </p:nvSpPr>
        <p:spPr>
          <a:xfrm>
            <a:off x="4843463" y="8475136"/>
            <a:ext cx="1543050" cy="486833"/>
          </a:xfrm>
          <a:prstGeom prst="rect">
            <a:avLst/>
          </a:prstGeom>
        </p:spPr>
        <p:txBody>
          <a:bodyPr/>
          <a:lstStyle/>
          <a:p>
            <a:fld id="{A7B978A9-EABD-479C-9EF5-CAE6AC77A379}" type="slidenum">
              <a:rPr lang="en-US" smtClean="0"/>
              <a:t>‹#›</a:t>
            </a:fld>
            <a:endParaRPr lang="en-US"/>
          </a:p>
        </p:txBody>
      </p:sp>
    </p:spTree>
    <p:extLst>
      <p:ext uri="{BB962C8B-B14F-4D97-AF65-F5344CB8AC3E}">
        <p14:creationId xmlns:p14="http://schemas.microsoft.com/office/powerpoint/2010/main" val="393561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a:prstGeom prst="rect">
            <a:avLst/>
          </a:prstGeo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4761778A-AC18-4E64-A501-007143086DA9}" type="datetimeFigureOut">
              <a:rPr lang="en-US" smtClean="0"/>
              <a:t>8/9/17</a:t>
            </a:fld>
            <a:endParaRPr lang="en-US"/>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A7B978A9-EABD-479C-9EF5-CAE6AC77A379}" type="slidenum">
              <a:rPr lang="en-US" smtClean="0"/>
              <a:t>‹#›</a:t>
            </a:fld>
            <a:endParaRPr lang="en-US"/>
          </a:p>
        </p:txBody>
      </p:sp>
    </p:spTree>
    <p:extLst>
      <p:ext uri="{BB962C8B-B14F-4D97-AF65-F5344CB8AC3E}">
        <p14:creationId xmlns:p14="http://schemas.microsoft.com/office/powerpoint/2010/main" val="135956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a:prstGeom prst="rect">
            <a:avLst/>
          </a:prstGeo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4761778A-AC18-4E64-A501-007143086DA9}" type="datetimeFigureOut">
              <a:rPr lang="en-US" smtClean="0"/>
              <a:t>8/9/17</a:t>
            </a:fld>
            <a:endParaRPr lang="en-US"/>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A7B978A9-EABD-479C-9EF5-CAE6AC77A379}" type="slidenum">
              <a:rPr lang="en-US" smtClean="0"/>
              <a:t>‹#›</a:t>
            </a:fld>
            <a:endParaRPr lang="en-US"/>
          </a:p>
        </p:txBody>
      </p:sp>
    </p:spTree>
    <p:extLst>
      <p:ext uri="{BB962C8B-B14F-4D97-AF65-F5344CB8AC3E}">
        <p14:creationId xmlns:p14="http://schemas.microsoft.com/office/powerpoint/2010/main" val="40804670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flipV="1">
            <a:off x="0" y="489857"/>
            <a:ext cx="6858000" cy="0"/>
          </a:xfrm>
          <a:prstGeom prst="line">
            <a:avLst/>
          </a:prstGeom>
          <a:ln w="19050">
            <a:solidFill>
              <a:srgbClr val="02C36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0" y="8686800"/>
            <a:ext cx="6858000" cy="0"/>
          </a:xfrm>
          <a:prstGeom prst="line">
            <a:avLst/>
          </a:prstGeom>
          <a:ln w="19050">
            <a:solidFill>
              <a:srgbClr val="02C36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2108" y="10886"/>
            <a:ext cx="4633784" cy="457200"/>
          </a:xfrm>
          <a:prstGeom prst="rect">
            <a:avLst/>
          </a:prstGeom>
        </p:spPr>
      </p:pic>
      <p:sp>
        <p:nvSpPr>
          <p:cNvPr id="12" name="TextBox 11"/>
          <p:cNvSpPr txBox="1"/>
          <p:nvPr userDrawn="1"/>
        </p:nvSpPr>
        <p:spPr>
          <a:xfrm>
            <a:off x="1" y="8774668"/>
            <a:ext cx="6858000" cy="369332"/>
          </a:xfrm>
          <a:prstGeom prst="rect">
            <a:avLst/>
          </a:prstGeom>
          <a:noFill/>
        </p:spPr>
        <p:txBody>
          <a:bodyPr wrap="square" rtlCol="0">
            <a:spAutoFit/>
          </a:bodyPr>
          <a:lstStyle/>
          <a:p>
            <a:pPr algn="ctr"/>
            <a:r>
              <a:rPr lang="en-US" dirty="0" smtClean="0"/>
              <a:t>2017 BRAND GUIDELINES</a:t>
            </a:r>
            <a:endParaRPr lang="en-US" dirty="0"/>
          </a:p>
        </p:txBody>
      </p:sp>
    </p:spTree>
    <p:extLst>
      <p:ext uri="{BB962C8B-B14F-4D97-AF65-F5344CB8AC3E}">
        <p14:creationId xmlns:p14="http://schemas.microsoft.com/office/powerpoint/2010/main" val="2136449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NULL" TargetMode="External"/><Relationship Id="rId3" Type="http://schemas.openxmlformats.org/officeDocument/2006/relationships/hyperlink" Target="https://www.dropbox.com/sh/t01zuc4shxy560t/AAB6j1MrMz_PZOrck8s-x50aa?dl=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https://www.dropbox.com/s/2w5j0p7ilnl6opf/FAXTEMPLATE.docx?dl=0"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0" Type="http://schemas.openxmlformats.org/officeDocument/2006/relationships/hyperlink" Target="https://www.dropbox.com/sh/cap4fwao1u6wtl1/AADUgM5DGEOI-UHDZsSsnS9Ca?dl=0" TargetMode="External"/><Relationship Id="rId11"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hyperlink" Target="https://www.dropbox.com/sh/jqi0shiw9fyfrqb/AACLH2k9ybIY4rV4jIiIMDPaa?dl=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dropbox.com/sh/mxpjk2qgflj3vuy/AADCaXPbptQmGZCW5_D3mzUIa?dl=0" TargetMode="Externa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hyperlink" Target="https://www.dropbox.com/s/zkgreg4tzkd2jb3/folders.PDF?dl=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mailto:hope.arent@ijga.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hope.arent@ijga.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jga.com/coaches-list/" TargetMode="External"/><Relationship Id="rId3" Type="http://schemas.openxmlformats.org/officeDocument/2006/relationships/hyperlink" Target="http://www.ijga.com/campus-lif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pstylebook.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hyperlink" Target="https://www.dropbox.com/sh/hpl5cacqhca2050/AABfe33y-8VRJTSZduYhgUbha?dl=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68580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 y="3925669"/>
            <a:ext cx="6858000" cy="1446550"/>
          </a:xfrm>
          <a:prstGeom prst="rect">
            <a:avLst/>
          </a:prstGeom>
          <a:noFill/>
        </p:spPr>
        <p:txBody>
          <a:bodyPr wrap="square" rtlCol="0">
            <a:spAutoFit/>
          </a:bodyPr>
          <a:lstStyle/>
          <a:p>
            <a:pPr algn="ctr"/>
            <a:r>
              <a:rPr lang="en-US" sz="4400" dirty="0" smtClean="0"/>
              <a:t>BRAND GUIDE</a:t>
            </a:r>
          </a:p>
          <a:p>
            <a:pPr algn="ctr"/>
            <a:r>
              <a:rPr lang="en-US" sz="4400" dirty="0" smtClean="0"/>
              <a:t>2017 - 2018</a:t>
            </a:r>
            <a:endParaRPr lang="en-US" sz="4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730" y="3003586"/>
            <a:ext cx="5560540" cy="548640"/>
          </a:xfrm>
          <a:prstGeom prst="rect">
            <a:avLst/>
          </a:prstGeom>
        </p:spPr>
      </p:pic>
    </p:spTree>
    <p:extLst>
      <p:ext uri="{BB962C8B-B14F-4D97-AF65-F5344CB8AC3E}">
        <p14:creationId xmlns:p14="http://schemas.microsoft.com/office/powerpoint/2010/main" val="2521560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514" y="805543"/>
            <a:ext cx="6618515" cy="4339650"/>
          </a:xfrm>
          <a:prstGeom prst="rect">
            <a:avLst/>
          </a:prstGeom>
          <a:noFill/>
        </p:spPr>
        <p:txBody>
          <a:bodyPr wrap="square" rtlCol="0">
            <a:spAutoFit/>
          </a:bodyPr>
          <a:lstStyle/>
          <a:p>
            <a:r>
              <a:rPr lang="en-US" sz="1200" b="1" dirty="0">
                <a:solidFill>
                  <a:srgbClr val="02C365"/>
                </a:solidFill>
              </a:rPr>
              <a:t>IJGA logo usage</a:t>
            </a:r>
            <a:endParaRPr lang="en-US" sz="1200" dirty="0">
              <a:solidFill>
                <a:srgbClr val="02C365"/>
              </a:solidFill>
            </a:endParaRPr>
          </a:p>
          <a:p>
            <a:r>
              <a:rPr lang="en-US" sz="1200" dirty="0"/>
              <a:t> </a:t>
            </a:r>
          </a:p>
          <a:p>
            <a:r>
              <a:rPr lang="en-US" sz="1200" b="1" dirty="0"/>
              <a:t>What not to do</a:t>
            </a:r>
          </a:p>
          <a:p>
            <a:pPr marL="171450" indent="-171450">
              <a:buFont typeface="Arial" panose="020B0604020202020204" pitchFamily="34" charset="0"/>
              <a:buChar char="•"/>
            </a:pPr>
            <a:r>
              <a:rPr lang="en-US" sz="1200" dirty="0"/>
              <a:t>Do not apply the following treatments to the IJGA logo.</a:t>
            </a:r>
          </a:p>
          <a:p>
            <a:pPr marL="171450" indent="-171450">
              <a:buFont typeface="Arial" panose="020B0604020202020204" pitchFamily="34" charset="0"/>
              <a:buChar char="•"/>
            </a:pPr>
            <a:r>
              <a:rPr lang="en-US" sz="1200" dirty="0"/>
              <a:t>Do not stretch the logo.</a:t>
            </a:r>
          </a:p>
          <a:p>
            <a:pPr marL="171450" indent="-171450">
              <a:buFont typeface="Arial" panose="020B0604020202020204" pitchFamily="34" charset="0"/>
              <a:buChar char="•"/>
            </a:pPr>
            <a:r>
              <a:rPr lang="en-US" sz="1200" dirty="0"/>
              <a:t>Do not compress the logo.</a:t>
            </a:r>
          </a:p>
          <a:p>
            <a:pPr marL="171450" indent="-171450">
              <a:buFont typeface="Arial" panose="020B0604020202020204" pitchFamily="34" charset="0"/>
              <a:buChar char="•"/>
            </a:pPr>
            <a:r>
              <a:rPr lang="en-US" sz="1200" dirty="0"/>
              <a:t>Do not place the logo inside a box.</a:t>
            </a:r>
          </a:p>
          <a:p>
            <a:pPr marL="171450" indent="-171450">
              <a:buFont typeface="Arial" panose="020B0604020202020204" pitchFamily="34" charset="0"/>
              <a:buChar char="•"/>
            </a:pPr>
            <a:r>
              <a:rPr lang="en-US" sz="1200" dirty="0"/>
              <a:t>Do not alter the shapes in the logo.</a:t>
            </a:r>
          </a:p>
          <a:p>
            <a:r>
              <a:rPr lang="en-US" sz="1200" b="1" dirty="0"/>
              <a:t>In addition:</a:t>
            </a:r>
          </a:p>
          <a:p>
            <a:pPr marL="171450" indent="-171450">
              <a:buFont typeface="Arial" panose="020B0604020202020204" pitchFamily="34" charset="0"/>
              <a:buChar char="•"/>
            </a:pPr>
            <a:r>
              <a:rPr lang="en-US" sz="1200" dirty="0"/>
              <a:t>Never use any color that isn’t part of the brand color palette.</a:t>
            </a:r>
          </a:p>
          <a:p>
            <a:pPr marL="171450" indent="-171450">
              <a:buFont typeface="Arial" panose="020B0604020202020204" pitchFamily="34" charset="0"/>
              <a:buChar char="•"/>
            </a:pPr>
            <a:r>
              <a:rPr lang="en-US" sz="1200" dirty="0"/>
              <a:t>Never use solid gray on a white background.</a:t>
            </a:r>
          </a:p>
          <a:p>
            <a:pPr marL="171450" indent="-171450">
              <a:buFont typeface="Arial" panose="020B0604020202020204" pitchFamily="34" charset="0"/>
              <a:buChar char="•"/>
            </a:pPr>
            <a:r>
              <a:rPr lang="en-US" sz="1200" dirty="0"/>
              <a:t>Never use tints of any color.</a:t>
            </a:r>
          </a:p>
          <a:p>
            <a:pPr marL="171450" indent="-171450">
              <a:buFont typeface="Arial" panose="020B0604020202020204" pitchFamily="34" charset="0"/>
              <a:buChar char="•"/>
            </a:pPr>
            <a:r>
              <a:rPr lang="en-US" sz="1200" dirty="0"/>
              <a:t>Never use outlines.</a:t>
            </a:r>
          </a:p>
          <a:p>
            <a:pPr marL="171450" indent="-171450">
              <a:buFont typeface="Arial" panose="020B0604020202020204" pitchFamily="34" charset="0"/>
              <a:buChar char="•"/>
            </a:pPr>
            <a:r>
              <a:rPr lang="en-US" sz="1200" dirty="0"/>
              <a:t>Never add a drop shadow or an outer glow.</a:t>
            </a:r>
          </a:p>
          <a:p>
            <a:pPr marL="171450" indent="-171450">
              <a:buFont typeface="Arial" panose="020B0604020202020204" pitchFamily="34" charset="0"/>
              <a:buChar char="•"/>
            </a:pPr>
            <a:r>
              <a:rPr lang="en-US" sz="1200" dirty="0"/>
              <a:t>Never use a background pattern that violates the clear space.</a:t>
            </a:r>
          </a:p>
          <a:p>
            <a:r>
              <a:rPr lang="en-US" sz="1200" dirty="0"/>
              <a:t> </a:t>
            </a:r>
          </a:p>
          <a:p>
            <a:r>
              <a:rPr lang="en-US" sz="1200" b="1" dirty="0"/>
              <a:t>In a box:</a:t>
            </a:r>
          </a:p>
          <a:p>
            <a:r>
              <a:rPr lang="en-US" sz="1200" dirty="0"/>
              <a:t>The elements that appear within these lock-ups are set at a fixed size and position that must not change.  You may scale artwork up or down, but please do not rearrange, recreate or split up the elements.  </a:t>
            </a:r>
          </a:p>
          <a:p>
            <a:r>
              <a:rPr lang="en-US" sz="1200" dirty="0"/>
              <a:t>ALWAYS reproduce the logos form the master files provided.</a:t>
            </a:r>
          </a:p>
          <a:p>
            <a:r>
              <a:rPr lang="en-US" sz="1200" dirty="0"/>
              <a:t> </a:t>
            </a:r>
          </a:p>
          <a:p>
            <a:endParaRPr lang="en-US"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15" y="5385414"/>
            <a:ext cx="5475512" cy="5402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0" y="7043597"/>
            <a:ext cx="3145359" cy="1280160"/>
          </a:xfrm>
          <a:prstGeom prst="rect">
            <a:avLst/>
          </a:prstGeom>
        </p:spPr>
      </p:pic>
      <p:cxnSp>
        <p:nvCxnSpPr>
          <p:cNvPr id="9" name="Straight Arrow Connector 8"/>
          <p:cNvCxnSpPr/>
          <p:nvPr/>
        </p:nvCxnSpPr>
        <p:spPr>
          <a:xfrm>
            <a:off x="1719944" y="7173688"/>
            <a:ext cx="1" cy="997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19944" y="7043597"/>
            <a:ext cx="32161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02429" y="6674264"/>
            <a:ext cx="381000" cy="369332"/>
          </a:xfrm>
          <a:prstGeom prst="rect">
            <a:avLst/>
          </a:prstGeom>
          <a:noFill/>
        </p:spPr>
        <p:txBody>
          <a:bodyPr wrap="square" rtlCol="0">
            <a:spAutoFit/>
          </a:bodyPr>
          <a:lstStyle/>
          <a:p>
            <a:r>
              <a:rPr lang="en-US" dirty="0" smtClean="0"/>
              <a:t>1</a:t>
            </a:r>
            <a:endParaRPr lang="en-US" dirty="0"/>
          </a:p>
        </p:txBody>
      </p:sp>
      <p:sp>
        <p:nvSpPr>
          <p:cNvPr id="14" name="TextBox 13"/>
          <p:cNvSpPr txBox="1"/>
          <p:nvPr/>
        </p:nvSpPr>
        <p:spPr>
          <a:xfrm rot="16200000">
            <a:off x="1198093" y="7433427"/>
            <a:ext cx="674371" cy="369332"/>
          </a:xfrm>
          <a:prstGeom prst="rect">
            <a:avLst/>
          </a:prstGeom>
          <a:noFill/>
        </p:spPr>
        <p:txBody>
          <a:bodyPr wrap="square" rtlCol="0">
            <a:spAutoFit/>
          </a:bodyPr>
          <a:lstStyle/>
          <a:p>
            <a:r>
              <a:rPr lang="en-US" dirty="0" smtClean="0"/>
              <a:t>.293</a:t>
            </a:r>
            <a:endParaRPr lang="en-US" dirty="0"/>
          </a:p>
        </p:txBody>
      </p:sp>
      <p:cxnSp>
        <p:nvCxnSpPr>
          <p:cNvPr id="15" name="Straight Arrow Connector 14"/>
          <p:cNvCxnSpPr/>
          <p:nvPr/>
        </p:nvCxnSpPr>
        <p:spPr>
          <a:xfrm>
            <a:off x="713015" y="5385414"/>
            <a:ext cx="5475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69471" y="5405058"/>
            <a:ext cx="0" cy="498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84071" y="5055874"/>
            <a:ext cx="533400" cy="369332"/>
          </a:xfrm>
          <a:prstGeom prst="rect">
            <a:avLst/>
          </a:prstGeom>
          <a:noFill/>
        </p:spPr>
        <p:txBody>
          <a:bodyPr wrap="square" rtlCol="0">
            <a:spAutoFit/>
          </a:bodyPr>
          <a:lstStyle/>
          <a:p>
            <a:r>
              <a:rPr lang="en-US" dirty="0" smtClean="0"/>
              <a:t>10</a:t>
            </a:r>
            <a:endParaRPr lang="en-US" dirty="0"/>
          </a:p>
        </p:txBody>
      </p:sp>
      <p:sp>
        <p:nvSpPr>
          <p:cNvPr id="20" name="TextBox 19"/>
          <p:cNvSpPr txBox="1"/>
          <p:nvPr/>
        </p:nvSpPr>
        <p:spPr>
          <a:xfrm rot="16200000">
            <a:off x="277685" y="5452771"/>
            <a:ext cx="512216" cy="369333"/>
          </a:xfrm>
          <a:prstGeom prst="rect">
            <a:avLst/>
          </a:prstGeom>
          <a:noFill/>
        </p:spPr>
        <p:txBody>
          <a:bodyPr wrap="square" rtlCol="0">
            <a:spAutoFit/>
          </a:bodyPr>
          <a:lstStyle/>
          <a:p>
            <a:r>
              <a:rPr lang="en-US" dirty="0" smtClean="0"/>
              <a:t>.98</a:t>
            </a:r>
            <a:endParaRPr lang="en-US" dirty="0"/>
          </a:p>
        </p:txBody>
      </p:sp>
    </p:spTree>
    <p:extLst>
      <p:ext uri="{BB962C8B-B14F-4D97-AF65-F5344CB8AC3E}">
        <p14:creationId xmlns:p14="http://schemas.microsoft.com/office/powerpoint/2010/main" val="1600096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685800"/>
            <a:ext cx="2830285" cy="3046988"/>
          </a:xfrm>
          <a:prstGeom prst="rect">
            <a:avLst/>
          </a:prstGeom>
          <a:noFill/>
        </p:spPr>
        <p:txBody>
          <a:bodyPr wrap="square" rtlCol="0">
            <a:spAutoFit/>
          </a:bodyPr>
          <a:lstStyle/>
          <a:p>
            <a:r>
              <a:rPr lang="en-US" sz="1200" b="1" dirty="0" smtClean="0">
                <a:solidFill>
                  <a:srgbClr val="02C365"/>
                </a:solidFill>
              </a:rPr>
              <a:t>Usage on non-solid backgrounds/photography</a:t>
            </a:r>
          </a:p>
          <a:p>
            <a:endParaRPr lang="en-US" sz="1200" b="1" dirty="0" smtClean="0"/>
          </a:p>
          <a:p>
            <a:r>
              <a:rPr lang="en-US" sz="1200" dirty="0" smtClean="0"/>
              <a:t>It is not recommended to use the IJGA logo on top of photography. If use with a photograph is absolutely necessary, the logo must be placed on a light colored homogenous area of sufficient contrast. The example shown to the right illustrate correct and incorrect usage of the logo on photography.</a:t>
            </a:r>
          </a:p>
          <a:p>
            <a:endParaRPr lang="en-US" sz="1200" dirty="0"/>
          </a:p>
          <a:p>
            <a:endParaRPr lang="en-US" sz="1200" dirty="0" smtClean="0"/>
          </a:p>
          <a:p>
            <a:r>
              <a:rPr lang="en-US" sz="1200" dirty="0" smtClean="0"/>
              <a:t> </a:t>
            </a:r>
          </a:p>
          <a:p>
            <a:r>
              <a:rPr lang="en-US" sz="1200" dirty="0" smtClean="0"/>
              <a:t> </a:t>
            </a:r>
          </a:p>
          <a:p>
            <a:endParaRPr lang="en-US"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9886" y="794656"/>
            <a:ext cx="2679247" cy="1948543"/>
          </a:xfrm>
          <a:prstGeom prst="rect">
            <a:avLst/>
          </a:prstGeom>
        </p:spPr>
      </p:pic>
      <p:sp>
        <p:nvSpPr>
          <p:cNvPr id="6" name="TextBox 5"/>
          <p:cNvSpPr txBox="1"/>
          <p:nvPr/>
        </p:nvSpPr>
        <p:spPr>
          <a:xfrm>
            <a:off x="163286" y="3049011"/>
            <a:ext cx="6096000" cy="4493538"/>
          </a:xfrm>
          <a:prstGeom prst="rect">
            <a:avLst/>
          </a:prstGeom>
          <a:noFill/>
        </p:spPr>
        <p:txBody>
          <a:bodyPr wrap="square" rtlCol="0">
            <a:spAutoFit/>
          </a:bodyPr>
          <a:lstStyle/>
          <a:p>
            <a:r>
              <a:rPr lang="en-US" sz="1200" b="1" dirty="0" smtClean="0">
                <a:solidFill>
                  <a:srgbClr val="02C365"/>
                </a:solidFill>
              </a:rPr>
              <a:t>Clear space and minimum size</a:t>
            </a:r>
            <a:endParaRPr lang="en-US" sz="1200" dirty="0" smtClean="0">
              <a:solidFill>
                <a:srgbClr val="02C365"/>
              </a:solidFill>
            </a:endParaRPr>
          </a:p>
          <a:p>
            <a:r>
              <a:rPr lang="en-US" sz="1200" dirty="0" smtClean="0"/>
              <a:t> </a:t>
            </a:r>
          </a:p>
          <a:p>
            <a:r>
              <a:rPr lang="en-US" sz="1200" b="1" dirty="0" smtClean="0"/>
              <a:t>Let our logo breathe</a:t>
            </a:r>
          </a:p>
          <a:p>
            <a:r>
              <a:rPr lang="en-US" sz="1200" dirty="0" smtClean="0"/>
              <a:t>In order for the IJGA logo to have the most impact, it is important to respect the clear spaces indicated below.  Please do not allow anything to encroach into these spaces.</a:t>
            </a:r>
          </a:p>
          <a:p>
            <a:r>
              <a:rPr lang="en-US" sz="1200" dirty="0" smtClean="0"/>
              <a:t> </a:t>
            </a:r>
          </a:p>
          <a:p>
            <a:r>
              <a:rPr lang="en-US" sz="1200" dirty="0" smtClean="0"/>
              <a:t>The logo’s clear space is directly proportional to the specific size of the logo being used.</a:t>
            </a:r>
          </a:p>
          <a:p>
            <a:r>
              <a:rPr lang="en-US" sz="1200" dirty="0" smtClean="0"/>
              <a:t> </a:t>
            </a:r>
          </a:p>
          <a:p>
            <a:r>
              <a:rPr lang="en-US" sz="1200" dirty="0" smtClean="0"/>
              <a:t>This height is the measurement of minimum clear space that should always surround the logo. Clear space is equal to ½ height at any size. </a:t>
            </a:r>
          </a:p>
          <a:p>
            <a:endParaRPr lang="en-US" sz="1200" dirty="0"/>
          </a:p>
          <a:p>
            <a:endParaRPr lang="en-US" sz="1200" dirty="0"/>
          </a:p>
          <a:p>
            <a:endParaRPr lang="en-US" sz="1200" dirty="0" smtClean="0"/>
          </a:p>
          <a:p>
            <a:endParaRPr lang="en-US" sz="1200" dirty="0"/>
          </a:p>
          <a:p>
            <a:endParaRPr lang="en-US" sz="1200" dirty="0" smtClean="0"/>
          </a:p>
          <a:p>
            <a:r>
              <a:rPr lang="en-US" sz="1200" dirty="0" smtClean="0"/>
              <a:t> </a:t>
            </a:r>
          </a:p>
          <a:p>
            <a:endParaRPr lang="en-US" sz="1200" dirty="0" smtClean="0"/>
          </a:p>
          <a:p>
            <a:endParaRPr lang="en-US" sz="1200" dirty="0"/>
          </a:p>
          <a:p>
            <a:endParaRPr lang="en-US" sz="1200" dirty="0" smtClean="0"/>
          </a:p>
          <a:p>
            <a:r>
              <a:rPr lang="en-US" sz="1200" b="1" dirty="0" smtClean="0"/>
              <a:t>How small is too small?</a:t>
            </a:r>
          </a:p>
          <a:p>
            <a:r>
              <a:rPr lang="en-US" sz="1200" dirty="0" smtClean="0"/>
              <a:t>All IJGA logos have a minimum size requirement of 1” high by .5” wide (the size of a quarter)  in height as measure from the baseline of the logotype to its cap height.  Note this is a minimum size.  </a:t>
            </a:r>
          </a:p>
          <a:p>
            <a:endParaRPr lang="en-US" sz="1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86" y="7692686"/>
            <a:ext cx="2246685" cy="914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2887" y="7196959"/>
            <a:ext cx="4633780" cy="457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543" y="5118411"/>
            <a:ext cx="2621418" cy="115012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8924" y="5295780"/>
            <a:ext cx="3577486" cy="618607"/>
          </a:xfrm>
          <a:prstGeom prst="rect">
            <a:avLst/>
          </a:prstGeom>
        </p:spPr>
      </p:pic>
    </p:spTree>
    <p:extLst>
      <p:ext uri="{BB962C8B-B14F-4D97-AF65-F5344CB8AC3E}">
        <p14:creationId xmlns:p14="http://schemas.microsoft.com/office/powerpoint/2010/main" val="784346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657" y="805543"/>
            <a:ext cx="6063343" cy="5632311"/>
          </a:xfrm>
          <a:prstGeom prst="rect">
            <a:avLst/>
          </a:prstGeom>
          <a:noFill/>
        </p:spPr>
        <p:txBody>
          <a:bodyPr wrap="square" rtlCol="0">
            <a:spAutoFit/>
          </a:bodyPr>
          <a:lstStyle/>
          <a:p>
            <a:r>
              <a:rPr lang="en-US" sz="1200" b="1" dirty="0">
                <a:solidFill>
                  <a:srgbClr val="02C365"/>
                </a:solidFill>
              </a:rPr>
              <a:t>IJGA typography</a:t>
            </a:r>
            <a:endParaRPr lang="en-US" sz="1200" dirty="0">
              <a:solidFill>
                <a:srgbClr val="02C365"/>
              </a:solidFill>
            </a:endParaRPr>
          </a:p>
          <a:p>
            <a:r>
              <a:rPr lang="en-US" sz="1200" b="1" dirty="0"/>
              <a:t> </a:t>
            </a:r>
            <a:endParaRPr lang="en-US" sz="1200" dirty="0"/>
          </a:p>
          <a:p>
            <a:r>
              <a:rPr lang="en-US" sz="1200" dirty="0"/>
              <a:t>Say it with type</a:t>
            </a:r>
          </a:p>
          <a:p>
            <a:r>
              <a:rPr lang="en-US" sz="1200" dirty="0"/>
              <a:t>The logo font is </a:t>
            </a:r>
            <a:r>
              <a:rPr lang="en-US" sz="1200" dirty="0" smtClean="0"/>
              <a:t>specific to the logo and should not be replicated.</a:t>
            </a:r>
            <a:endParaRPr lang="en-US" sz="1200" dirty="0"/>
          </a:p>
          <a:p>
            <a:r>
              <a:rPr lang="en-US" sz="1200" dirty="0" smtClean="0"/>
              <a:t>“International Junior Golf Academy” in the logo is written in Bank Gothic. It can be downloaded on your computer </a:t>
            </a:r>
            <a:r>
              <a:rPr lang="en-US" sz="1200" dirty="0" smtClean="0">
                <a:hlinkClick r:id="rId2" invalidUrl="https://www.dropbox.com/s/19ez36hlhqzpxv5/BankGothic Bold.ttf?dl=0"/>
              </a:rPr>
              <a:t>here</a:t>
            </a:r>
            <a:r>
              <a:rPr lang="en-US" sz="1200" dirty="0" smtClean="0"/>
              <a:t>.</a:t>
            </a:r>
            <a:endParaRPr lang="en-US" sz="1200" dirty="0"/>
          </a:p>
          <a:p>
            <a:r>
              <a:rPr lang="en-US" sz="1200" b="1" dirty="0"/>
              <a:t> </a:t>
            </a:r>
            <a:endParaRPr lang="en-US" sz="1200" dirty="0"/>
          </a:p>
          <a:p>
            <a:r>
              <a:rPr lang="en-US" sz="1200" dirty="0"/>
              <a:t>The font family used in all IJGA print and electronic media communications is </a:t>
            </a:r>
            <a:r>
              <a:rPr lang="en-US" sz="1200" dirty="0" smtClean="0"/>
              <a:t>Gotham HTF Book and Gotham HTF Bold. </a:t>
            </a:r>
          </a:p>
          <a:p>
            <a:endParaRPr lang="en-US" sz="1200" dirty="0"/>
          </a:p>
          <a:p>
            <a:r>
              <a:rPr lang="en-US" sz="1200" dirty="0" smtClean="0"/>
              <a:t>The </a:t>
            </a:r>
            <a:r>
              <a:rPr lang="en-US" sz="1200" dirty="0"/>
              <a:t>body copy in printed materials should be set in </a:t>
            </a:r>
            <a:r>
              <a:rPr lang="en-US" sz="1200" dirty="0" smtClean="0"/>
              <a:t>12 upper-</a:t>
            </a:r>
            <a:r>
              <a:rPr lang="en-US" sz="1200" dirty="0"/>
              <a:t>/lowercase with a </a:t>
            </a:r>
            <a:r>
              <a:rPr lang="en-US" sz="1200" dirty="0" err="1"/>
              <a:t>minimim</a:t>
            </a:r>
            <a:r>
              <a:rPr lang="en-US" sz="1200" dirty="0"/>
              <a:t> size of 10pt</a:t>
            </a:r>
            <a:r>
              <a:rPr lang="en-US" sz="1200" dirty="0" smtClean="0"/>
              <a:t>.</a:t>
            </a:r>
          </a:p>
          <a:p>
            <a:endParaRPr lang="en-US" sz="1200" dirty="0"/>
          </a:p>
          <a:p>
            <a:r>
              <a:rPr lang="en-US" sz="1200" dirty="0"/>
              <a:t>Italics may be used in special grammatical instances only, never in headlines, subheads or body copy.</a:t>
            </a:r>
          </a:p>
          <a:p>
            <a:r>
              <a:rPr lang="en-US" sz="1200" dirty="0"/>
              <a:t> </a:t>
            </a:r>
          </a:p>
          <a:p>
            <a:r>
              <a:rPr lang="en-US" sz="1200" b="1" dirty="0"/>
              <a:t>To install the font onto your computer </a:t>
            </a:r>
            <a:r>
              <a:rPr lang="en-US" sz="1200" b="1" dirty="0" smtClean="0"/>
              <a:t>–</a:t>
            </a:r>
          </a:p>
          <a:p>
            <a:endParaRPr lang="en-US" sz="1200" dirty="0" smtClean="0"/>
          </a:p>
          <a:p>
            <a:r>
              <a:rPr lang="en-US" sz="1200" dirty="0" smtClean="0"/>
              <a:t>1. Click on the </a:t>
            </a:r>
            <a:r>
              <a:rPr lang="en-US" sz="1200" dirty="0" err="1" smtClean="0"/>
              <a:t>dropbox</a:t>
            </a:r>
            <a:r>
              <a:rPr lang="en-US" sz="1200" dirty="0" smtClean="0"/>
              <a:t> link </a:t>
            </a:r>
            <a:r>
              <a:rPr lang="en-US" sz="1200" dirty="0" smtClean="0">
                <a:hlinkClick r:id="rId3"/>
              </a:rPr>
              <a:t>here. </a:t>
            </a:r>
            <a:endParaRPr lang="en-US" sz="1200" dirty="0" smtClean="0"/>
          </a:p>
          <a:p>
            <a:endParaRPr lang="en-US" sz="1200" dirty="0"/>
          </a:p>
          <a:p>
            <a:r>
              <a:rPr lang="en-US" sz="1200" dirty="0" smtClean="0"/>
              <a:t>2. Download the fonts to your computer.</a:t>
            </a:r>
          </a:p>
          <a:p>
            <a:endParaRPr lang="en-US" sz="1200" dirty="0"/>
          </a:p>
          <a:p>
            <a:r>
              <a:rPr lang="en-US" sz="1200" dirty="0" smtClean="0"/>
              <a:t>3. Select Install on the TTF pop up. </a:t>
            </a:r>
            <a:endParaRPr lang="en-US" sz="1200" dirty="0"/>
          </a:p>
          <a:p>
            <a:endParaRPr lang="en-US" sz="1200" dirty="0" smtClean="0"/>
          </a:p>
          <a:p>
            <a:r>
              <a:rPr lang="en-US" sz="1200" b="1" dirty="0" smtClean="0"/>
              <a:t>IJGA </a:t>
            </a:r>
            <a:r>
              <a:rPr lang="en-US" sz="1200" b="1" dirty="0"/>
              <a:t>alternate typography </a:t>
            </a:r>
            <a:r>
              <a:rPr lang="en-US" sz="1200" b="1" dirty="0" smtClean="0"/>
              <a:t>– Arial</a:t>
            </a:r>
          </a:p>
          <a:p>
            <a:endParaRPr lang="en-US" sz="1200" b="1" dirty="0"/>
          </a:p>
          <a:p>
            <a:r>
              <a:rPr lang="en-US" sz="1200" dirty="0" smtClean="0"/>
              <a:t>Every </a:t>
            </a:r>
            <a:r>
              <a:rPr lang="en-US" sz="1200" dirty="0"/>
              <a:t>effort should be made to utilize the </a:t>
            </a:r>
            <a:r>
              <a:rPr lang="en-US" sz="1200" dirty="0" smtClean="0"/>
              <a:t>Gotham </a:t>
            </a:r>
            <a:r>
              <a:rPr lang="en-US" sz="1200" dirty="0"/>
              <a:t>font family as the IJGA brand typeface.  If </a:t>
            </a:r>
            <a:r>
              <a:rPr lang="en-US" sz="1200" dirty="0" smtClean="0"/>
              <a:t>Gotham  </a:t>
            </a:r>
            <a:r>
              <a:rPr lang="en-US" sz="1200" dirty="0"/>
              <a:t>is not available in a particular program, use Arial Regular and Arial Bold as a substitute font.  Using Arial should be a last resort.  All </a:t>
            </a:r>
            <a:r>
              <a:rPr lang="en-US" sz="1200" dirty="0" smtClean="0"/>
              <a:t>Gotham </a:t>
            </a:r>
            <a:r>
              <a:rPr lang="en-US" sz="1200" dirty="0"/>
              <a:t>typeface rules apply.</a:t>
            </a:r>
          </a:p>
          <a:p>
            <a:endParaRPr lang="en-US" sz="1200" dirty="0"/>
          </a:p>
        </p:txBody>
      </p:sp>
    </p:spTree>
    <p:extLst>
      <p:ext uri="{BB962C8B-B14F-4D97-AF65-F5344CB8AC3E}">
        <p14:creationId xmlns:p14="http://schemas.microsoft.com/office/powerpoint/2010/main" val="1035375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829" y="783771"/>
            <a:ext cx="6520542" cy="6001643"/>
          </a:xfrm>
          <a:prstGeom prst="rect">
            <a:avLst/>
          </a:prstGeom>
          <a:noFill/>
        </p:spPr>
        <p:txBody>
          <a:bodyPr wrap="square" rtlCol="0">
            <a:spAutoFit/>
          </a:bodyPr>
          <a:lstStyle/>
          <a:p>
            <a:r>
              <a:rPr lang="en-US" sz="1600" b="1" dirty="0">
                <a:solidFill>
                  <a:srgbClr val="02C365"/>
                </a:solidFill>
              </a:rPr>
              <a:t>Section 3 – Identity Materials</a:t>
            </a:r>
            <a:endParaRPr lang="en-US" sz="1600" dirty="0">
              <a:solidFill>
                <a:srgbClr val="02C365"/>
              </a:solidFill>
            </a:endParaRPr>
          </a:p>
          <a:p>
            <a:r>
              <a:rPr lang="en-US" sz="1200" dirty="0"/>
              <a:t> </a:t>
            </a:r>
          </a:p>
          <a:p>
            <a:r>
              <a:rPr lang="en-US" sz="1200" b="1" dirty="0">
                <a:solidFill>
                  <a:srgbClr val="02C365"/>
                </a:solidFill>
              </a:rPr>
              <a:t>Overview</a:t>
            </a:r>
            <a:endParaRPr lang="en-US" sz="1200" dirty="0">
              <a:solidFill>
                <a:srgbClr val="02C365"/>
              </a:solidFill>
            </a:endParaRPr>
          </a:p>
          <a:p>
            <a:r>
              <a:rPr lang="en-US" sz="1200" dirty="0"/>
              <a:t>IJGA visual identity will come to life on the materials we use to communicate.  These include stationery, proposals, marketing materials and other media.  Correct and consistent use of the visual system will be the determining factor for a successful identity.</a:t>
            </a:r>
          </a:p>
          <a:p>
            <a:r>
              <a:rPr lang="en-US" sz="1200" dirty="0"/>
              <a:t> </a:t>
            </a:r>
          </a:p>
          <a:p>
            <a:r>
              <a:rPr lang="en-US" sz="1200" dirty="0"/>
              <a:t>The following section includes a sample of templates created for communications.  The templates must be used as provided.  Any changes must be approved by IJGA Marketing.</a:t>
            </a:r>
          </a:p>
          <a:p>
            <a:r>
              <a:rPr lang="en-US" sz="1200" dirty="0"/>
              <a:t> </a:t>
            </a:r>
          </a:p>
          <a:p>
            <a:r>
              <a:rPr lang="en-US" sz="1200" dirty="0"/>
              <a:t>This must be strictly followed to ensure brand identity and voice throughout all communications.</a:t>
            </a:r>
          </a:p>
          <a:p>
            <a:r>
              <a:rPr lang="en-US" sz="1200" dirty="0"/>
              <a:t>Order IJGA materials only through the IJGA Marketing Department. Templates are placed on the IJGA (is there a shared folder or space for these?).</a:t>
            </a:r>
          </a:p>
          <a:p>
            <a:r>
              <a:rPr lang="en-US" sz="1200" dirty="0"/>
              <a:t> </a:t>
            </a:r>
          </a:p>
          <a:p>
            <a:r>
              <a:rPr lang="en-US" sz="1200" b="1" dirty="0">
                <a:solidFill>
                  <a:srgbClr val="02C365"/>
                </a:solidFill>
              </a:rPr>
              <a:t>Stationery:</a:t>
            </a:r>
            <a:endParaRPr lang="en-US" sz="1200" dirty="0">
              <a:solidFill>
                <a:srgbClr val="02C365"/>
              </a:solidFill>
            </a:endParaRPr>
          </a:p>
          <a:p>
            <a:r>
              <a:rPr lang="en-US" sz="1200" dirty="0"/>
              <a:t> </a:t>
            </a:r>
          </a:p>
          <a:p>
            <a:r>
              <a:rPr lang="en-US" sz="1200" b="1" dirty="0">
                <a:solidFill>
                  <a:srgbClr val="02C365"/>
                </a:solidFill>
              </a:rPr>
              <a:t>Business card</a:t>
            </a:r>
          </a:p>
          <a:p>
            <a:r>
              <a:rPr lang="en-US" sz="1200" dirty="0" smtClean="0"/>
              <a:t>The </a:t>
            </a:r>
            <a:r>
              <a:rPr lang="en-US" sz="1200" dirty="0"/>
              <a:t>preferred stock for printing business cards </a:t>
            </a:r>
            <a:r>
              <a:rPr lang="en-US" sz="1200" dirty="0" smtClean="0"/>
              <a:t>is white, standard stock. IJGA Business Cards are ordered through the marketing department and should be requested as needed. </a:t>
            </a:r>
            <a:endParaRPr lang="en-US" sz="1200" dirty="0"/>
          </a:p>
          <a:p>
            <a:endParaRPr lang="en-US" sz="1200" dirty="0" smtClean="0"/>
          </a:p>
          <a:p>
            <a:r>
              <a:rPr lang="en-US" sz="1200" dirty="0"/>
              <a:t> </a:t>
            </a:r>
          </a:p>
          <a:p>
            <a:endParaRPr lang="en-US" sz="1200" b="1" dirty="0" smtClean="0">
              <a:solidFill>
                <a:srgbClr val="02C365"/>
              </a:solidFill>
            </a:endParaRPr>
          </a:p>
          <a:p>
            <a:endParaRPr lang="en-US" sz="1200" b="1" dirty="0">
              <a:solidFill>
                <a:srgbClr val="02C365"/>
              </a:solidFill>
            </a:endParaRPr>
          </a:p>
          <a:p>
            <a:endParaRPr lang="en-US" sz="1200" b="1" dirty="0" smtClean="0">
              <a:solidFill>
                <a:srgbClr val="02C365"/>
              </a:solidFill>
            </a:endParaRPr>
          </a:p>
          <a:p>
            <a:endParaRPr lang="en-US" sz="1200" b="1" dirty="0">
              <a:solidFill>
                <a:srgbClr val="02C365"/>
              </a:solidFill>
            </a:endParaRPr>
          </a:p>
          <a:p>
            <a:endParaRPr lang="en-US" sz="1200" b="1" dirty="0" smtClean="0">
              <a:solidFill>
                <a:srgbClr val="02C365"/>
              </a:solidFill>
            </a:endParaRPr>
          </a:p>
          <a:p>
            <a:endParaRPr lang="en-US" sz="1200" b="1" dirty="0">
              <a:solidFill>
                <a:srgbClr val="02C365"/>
              </a:solidFill>
            </a:endParaRPr>
          </a:p>
          <a:p>
            <a:endParaRPr lang="en-US" sz="1200" b="1" dirty="0" smtClean="0">
              <a:solidFill>
                <a:srgbClr val="02C365"/>
              </a:solidFill>
            </a:endParaRPr>
          </a:p>
          <a:p>
            <a:endParaRPr lang="en-US" sz="1200" b="1" dirty="0" smtClean="0">
              <a:solidFill>
                <a:srgbClr val="02C365"/>
              </a:solidFill>
            </a:endParaRPr>
          </a:p>
          <a:p>
            <a:r>
              <a:rPr lang="en-US" sz="1200" dirty="0"/>
              <a:t> </a:t>
            </a:r>
          </a:p>
          <a:p>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635" y="4764548"/>
            <a:ext cx="3986930" cy="2278245"/>
          </a:xfrm>
          <a:prstGeom prst="rect">
            <a:avLst/>
          </a:prstGeom>
        </p:spPr>
      </p:pic>
    </p:spTree>
    <p:extLst>
      <p:ext uri="{BB962C8B-B14F-4D97-AF65-F5344CB8AC3E}">
        <p14:creationId xmlns:p14="http://schemas.microsoft.com/office/powerpoint/2010/main" val="3046179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714" y="783772"/>
            <a:ext cx="6455229" cy="7663636"/>
          </a:xfrm>
          <a:prstGeom prst="rect">
            <a:avLst/>
          </a:prstGeom>
          <a:noFill/>
        </p:spPr>
        <p:txBody>
          <a:bodyPr wrap="square" rtlCol="0">
            <a:spAutoFit/>
          </a:bodyPr>
          <a:lstStyle/>
          <a:p>
            <a:r>
              <a:rPr lang="en-US" sz="1200" b="1" dirty="0" smtClean="0">
                <a:solidFill>
                  <a:srgbClr val="02C365"/>
                </a:solidFill>
              </a:rPr>
              <a:t>Letterhead</a:t>
            </a:r>
          </a:p>
          <a:p>
            <a:r>
              <a:rPr lang="en-US" sz="1200" b="1" dirty="0" smtClean="0"/>
              <a:t>-should not be changed under any circumstances and should be used for all outside written correspondence</a:t>
            </a:r>
          </a:p>
          <a:p>
            <a:r>
              <a:rPr lang="en-US" sz="1200" dirty="0" smtClean="0"/>
              <a:t>The preferred stock for printing the letterhead is Classic Crest Writing Avalanche White Smooth, 24#.</a:t>
            </a:r>
          </a:p>
          <a:p>
            <a:r>
              <a:rPr lang="en-US" sz="1200" dirty="0" smtClean="0">
                <a:hlinkClick r:id="rId2" invalidUrl="https://www.dropbox.com/s/5i7ieosgq2b0ktj/IJGA Letter Head.dotx?dl=0"/>
              </a:rPr>
              <a:t>Click here to download. </a:t>
            </a:r>
            <a:endParaRPr lang="en-US" sz="1200" dirty="0" smtClean="0"/>
          </a:p>
          <a:p>
            <a:r>
              <a:rPr lang="en-US" sz="1200" dirty="0" smtClean="0"/>
              <a:t> </a:t>
            </a:r>
          </a:p>
          <a:p>
            <a:r>
              <a:rPr lang="en-US" sz="1200" b="1" dirty="0" smtClean="0">
                <a:solidFill>
                  <a:srgbClr val="02C365"/>
                </a:solidFill>
              </a:rPr>
              <a:t>Envelope</a:t>
            </a:r>
          </a:p>
          <a:p>
            <a:r>
              <a:rPr lang="en-US" sz="1200" dirty="0" smtClean="0"/>
              <a:t>The preferred stock for printing the envelope is Classic Crest Writing #10 Square Flap Envelope, Avalanche White Smooth, 24#</a:t>
            </a:r>
          </a:p>
          <a:p>
            <a:r>
              <a:rPr lang="en-US" sz="1200" dirty="0" smtClean="0">
                <a:hlinkClick r:id="rId3" invalidUrl="https://www.dropbox.com/s/kzzobrgbzrsygzi/International Junior Golf Academy Envelope.docx?dl=0"/>
              </a:rPr>
              <a:t>Click here to download.</a:t>
            </a:r>
            <a:endParaRPr lang="en-US" sz="1200" dirty="0" smtClean="0"/>
          </a:p>
          <a:p>
            <a:endParaRPr lang="en-US" sz="1200" dirty="0" smtClean="0"/>
          </a:p>
          <a:p>
            <a:r>
              <a:rPr lang="en-US" sz="1200" b="1" dirty="0" smtClean="0">
                <a:solidFill>
                  <a:srgbClr val="02C365"/>
                </a:solidFill>
              </a:rPr>
              <a:t>Mailing label</a:t>
            </a:r>
          </a:p>
          <a:p>
            <a:r>
              <a:rPr lang="en-US" sz="1200" dirty="0" smtClean="0"/>
              <a:t>-should have P.O. Box Address and International Junior Golf Academy (IJGA) as title</a:t>
            </a:r>
          </a:p>
          <a:p>
            <a:r>
              <a:rPr lang="en-US" sz="1200" dirty="0" smtClean="0"/>
              <a:t>The preferred stock for printing the envelope is Classic Crest Pressure Sensitive Label Stock, Avalanche White Smooth.</a:t>
            </a:r>
          </a:p>
          <a:p>
            <a:r>
              <a:rPr lang="en-US" sz="1200" dirty="0" smtClean="0"/>
              <a:t> </a:t>
            </a:r>
          </a:p>
          <a:p>
            <a:r>
              <a:rPr lang="en-US" sz="1200" b="1" dirty="0" smtClean="0">
                <a:solidFill>
                  <a:srgbClr val="02C365"/>
                </a:solidFill>
              </a:rPr>
              <a:t>Memo/fax</a:t>
            </a:r>
          </a:p>
          <a:p>
            <a:r>
              <a:rPr lang="en-US" sz="1200" dirty="0" smtClean="0"/>
              <a:t>-simple template with IJGA logo</a:t>
            </a:r>
          </a:p>
          <a:p>
            <a:r>
              <a:rPr lang="en-US" sz="1200" dirty="0" smtClean="0">
                <a:hlinkClick r:id="rId4"/>
              </a:rPr>
              <a:t> Click here to download.</a:t>
            </a:r>
            <a:endParaRPr lang="en-US" sz="1200" dirty="0" smtClean="0"/>
          </a:p>
          <a:p>
            <a:endParaRPr lang="en-US" sz="1200" dirty="0" smtClean="0"/>
          </a:p>
          <a:p>
            <a:r>
              <a:rPr lang="en-US" sz="1200" b="1" dirty="0" smtClean="0">
                <a:solidFill>
                  <a:srgbClr val="02C365"/>
                </a:solidFill>
              </a:rPr>
              <a:t>PowerPoint template</a:t>
            </a:r>
            <a:endParaRPr lang="en-US" sz="1200" dirty="0" smtClean="0"/>
          </a:p>
          <a:p>
            <a:r>
              <a:rPr lang="en-US" sz="1200" dirty="0" smtClean="0"/>
              <a:t>IJGA PowerPoint templates should be used for all presentations.  A variety of options will eventually be provided for divisional use.</a:t>
            </a:r>
          </a:p>
          <a:p>
            <a:r>
              <a:rPr lang="en-US" sz="1200" dirty="0" smtClean="0">
                <a:hlinkClick r:id="rId5" invalidUrl="https://www.dropbox.com/s/44df4ckgvb4vc1k/IJGA Presentation Template.pptx?dl=0"/>
              </a:rPr>
              <a:t>Click here for version 1. </a:t>
            </a:r>
            <a:endParaRPr lang="en-US" sz="1200" dirty="0" smtClean="0"/>
          </a:p>
          <a:p>
            <a:r>
              <a:rPr lang="en-US" sz="1200" dirty="0" smtClean="0">
                <a:hlinkClick r:id="rId6" invalidUrl="https://www.dropbox.com/s/qzeuysx7cqn33jl/IJGA Simple Powerpoint.pptx?dl=0"/>
              </a:rPr>
              <a:t>Click here for version 2.</a:t>
            </a:r>
            <a:endParaRPr lang="en-US" sz="1200" dirty="0" smtClean="0"/>
          </a:p>
          <a:p>
            <a:r>
              <a:rPr lang="en-US" sz="1200" dirty="0" smtClean="0"/>
              <a:t> </a:t>
            </a:r>
          </a:p>
          <a:p>
            <a:r>
              <a:rPr lang="en-US" sz="1200" b="1" dirty="0" smtClean="0">
                <a:solidFill>
                  <a:srgbClr val="02C365"/>
                </a:solidFill>
              </a:rPr>
              <a:t>Proposal template</a:t>
            </a:r>
          </a:p>
          <a:p>
            <a:r>
              <a:rPr lang="en-US" sz="1200" dirty="0" smtClean="0"/>
              <a:t>The proposal templates should be used when drafting a proposal.  It serves as an alternate to PowerPoint (in Word) and provides a clean and consistent platform for the IJGA brand.</a:t>
            </a:r>
          </a:p>
          <a:p>
            <a:r>
              <a:rPr lang="en-US" sz="1200" dirty="0" smtClean="0"/>
              <a:t>All proposals should be approved by IJGA.</a:t>
            </a:r>
          </a:p>
          <a:p>
            <a:r>
              <a:rPr lang="en-US" sz="1200" dirty="0" smtClean="0">
                <a:hlinkClick r:id="rId7" invalidUrl="https://www.dropbox.com/s/bjnxue1itj9jho0/Proposal Template.docx?dl=0"/>
              </a:rPr>
              <a:t>Click here to downloa</a:t>
            </a:r>
            <a:r>
              <a:rPr lang="en-US" sz="1200" dirty="0">
                <a:hlinkClick r:id="rId8" invalidUrl="https://www.dropbox.com/s/bjnxue1itj9jho0/Proposal Template.docx?dl=0"/>
              </a:rPr>
              <a:t>d</a:t>
            </a:r>
            <a:r>
              <a:rPr lang="en-US" sz="1200" dirty="0" smtClean="0">
                <a:hlinkClick r:id="rId9" invalidUrl="https://www.dropbox.com/s/bjnxue1itj9jho0/Proposal Template.docx?dl=0"/>
              </a:rPr>
              <a:t>. </a:t>
            </a:r>
            <a:endParaRPr lang="en-US" sz="1200" dirty="0" smtClean="0"/>
          </a:p>
          <a:p>
            <a:r>
              <a:rPr lang="en-US" sz="1200" dirty="0" smtClean="0"/>
              <a:t> </a:t>
            </a:r>
          </a:p>
          <a:p>
            <a:r>
              <a:rPr lang="en-US" sz="1200" b="1" dirty="0" smtClean="0">
                <a:solidFill>
                  <a:srgbClr val="02C365"/>
                </a:solidFill>
              </a:rPr>
              <a:t>Desktop wallpaper</a:t>
            </a:r>
          </a:p>
          <a:p>
            <a:r>
              <a:rPr lang="en-US" sz="1200" dirty="0" smtClean="0"/>
              <a:t>A variety of IJGA wallpaper is available to customize your desktop.</a:t>
            </a:r>
          </a:p>
          <a:p>
            <a:r>
              <a:rPr lang="en-US" sz="1200" dirty="0" smtClean="0">
                <a:hlinkClick r:id="rId10"/>
              </a:rPr>
              <a:t>Click here to download. </a:t>
            </a:r>
            <a:endParaRPr lang="en-US" sz="1200" dirty="0" smtClean="0"/>
          </a:p>
          <a:p>
            <a:r>
              <a:rPr lang="en-US" sz="1200" dirty="0" smtClean="0"/>
              <a:t> </a:t>
            </a:r>
          </a:p>
          <a:p>
            <a:r>
              <a:rPr lang="en-US" sz="1200" b="1" dirty="0" smtClean="0">
                <a:solidFill>
                  <a:srgbClr val="02C365"/>
                </a:solidFill>
              </a:rPr>
              <a:t>Email signature</a:t>
            </a:r>
          </a:p>
          <a:p>
            <a:r>
              <a:rPr lang="en-US" sz="1200" dirty="0" smtClean="0"/>
              <a:t>IJGA employees should use the IJGA email signature that includes the link to Summer Camp and Admissions Guides. </a:t>
            </a:r>
          </a:p>
          <a:p>
            <a:r>
              <a:rPr lang="en-US" sz="1200" dirty="0" smtClean="0">
                <a:hlinkClick r:id="rId11" invalidUrl="https://www.dropbox.com/s/bflfb2mzqhv8f63/Signature Instructions.docx?dl=0"/>
              </a:rPr>
              <a:t>Click here for the template and instructions. </a:t>
            </a:r>
            <a:endParaRPr lang="en-US" sz="1200" dirty="0" smtClean="0"/>
          </a:p>
          <a:p>
            <a:endParaRPr lang="en-US" sz="1200" dirty="0"/>
          </a:p>
        </p:txBody>
      </p:sp>
    </p:spTree>
    <p:extLst>
      <p:ext uri="{BB962C8B-B14F-4D97-AF65-F5344CB8AC3E}">
        <p14:creationId xmlns:p14="http://schemas.microsoft.com/office/powerpoint/2010/main" val="1585657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7714" y="772886"/>
            <a:ext cx="6455229" cy="6986528"/>
          </a:xfrm>
          <a:prstGeom prst="rect">
            <a:avLst/>
          </a:prstGeom>
          <a:noFill/>
        </p:spPr>
        <p:txBody>
          <a:bodyPr wrap="square" rtlCol="0">
            <a:spAutoFit/>
          </a:bodyPr>
          <a:lstStyle/>
          <a:p>
            <a:r>
              <a:rPr lang="en-US" sz="1600" b="1" dirty="0">
                <a:solidFill>
                  <a:srgbClr val="02C365"/>
                </a:solidFill>
              </a:rPr>
              <a:t>Section 4 – Marketing Materials</a:t>
            </a:r>
            <a:endParaRPr lang="en-US" sz="1600" dirty="0">
              <a:solidFill>
                <a:srgbClr val="02C365"/>
              </a:solidFill>
            </a:endParaRPr>
          </a:p>
          <a:p>
            <a:r>
              <a:rPr lang="en-US" sz="1200" dirty="0"/>
              <a:t> </a:t>
            </a:r>
          </a:p>
          <a:p>
            <a:r>
              <a:rPr lang="en-US" sz="1200" b="1" dirty="0" smtClean="0">
                <a:solidFill>
                  <a:srgbClr val="02C365"/>
                </a:solidFill>
              </a:rPr>
              <a:t>Overview</a:t>
            </a:r>
            <a:endParaRPr lang="en-US" sz="1200" b="1" dirty="0">
              <a:solidFill>
                <a:srgbClr val="02C365"/>
              </a:solidFill>
            </a:endParaRPr>
          </a:p>
          <a:p>
            <a:r>
              <a:rPr lang="en-US" sz="1200" dirty="0"/>
              <a:t>The following section shows a sample of print ads, brochures, flyers and folders. Any changes must be approved by IJGA Marketing. </a:t>
            </a:r>
          </a:p>
          <a:p>
            <a:r>
              <a:rPr lang="en-US" sz="1200" dirty="0"/>
              <a:t> </a:t>
            </a:r>
            <a:endParaRPr lang="en-US" sz="1200" dirty="0" smtClean="0"/>
          </a:p>
          <a:p>
            <a:r>
              <a:rPr lang="en-US" sz="1200" b="1" dirty="0" smtClean="0">
                <a:solidFill>
                  <a:srgbClr val="02C365"/>
                </a:solidFill>
              </a:rPr>
              <a:t>IJGA </a:t>
            </a:r>
            <a:r>
              <a:rPr lang="en-US" sz="1200" b="1" dirty="0">
                <a:solidFill>
                  <a:srgbClr val="02C365"/>
                </a:solidFill>
              </a:rPr>
              <a:t>print and digital </a:t>
            </a:r>
            <a:r>
              <a:rPr lang="en-US" sz="1200" b="1" dirty="0" smtClean="0">
                <a:solidFill>
                  <a:srgbClr val="02C365"/>
                </a:solidFill>
              </a:rPr>
              <a:t>ads</a:t>
            </a:r>
          </a:p>
          <a:p>
            <a:r>
              <a:rPr lang="en-US" sz="1200" dirty="0" smtClean="0"/>
              <a:t>IJGA print and digital ads should be short, punchy, and incorporate our brand positioning as the premier academy for students wanting to play golf in college. </a:t>
            </a:r>
          </a:p>
          <a:p>
            <a:endParaRPr lang="en-US" sz="1200" b="1" dirty="0" smtClean="0">
              <a:solidFill>
                <a:srgbClr val="02C365"/>
              </a:solidFill>
            </a:endParaRPr>
          </a:p>
          <a:p>
            <a:endParaRPr lang="en-US" sz="1200" b="1" dirty="0">
              <a:solidFill>
                <a:srgbClr val="02C365"/>
              </a:solidFill>
            </a:endParaRPr>
          </a:p>
          <a:p>
            <a:endParaRPr lang="en-US" sz="1200" b="1" dirty="0" smtClean="0">
              <a:solidFill>
                <a:srgbClr val="02C365"/>
              </a:solidFill>
            </a:endParaRPr>
          </a:p>
          <a:p>
            <a:endParaRPr lang="en-US" sz="1200" b="1" dirty="0">
              <a:solidFill>
                <a:srgbClr val="02C365"/>
              </a:solidFill>
            </a:endParaRPr>
          </a:p>
          <a:p>
            <a:endParaRPr lang="en-US" sz="1200" b="1" dirty="0" smtClean="0">
              <a:solidFill>
                <a:srgbClr val="02C365"/>
              </a:solidFill>
            </a:endParaRPr>
          </a:p>
          <a:p>
            <a:endParaRPr lang="en-US" sz="1200" b="1" dirty="0">
              <a:solidFill>
                <a:srgbClr val="02C365"/>
              </a:solidFill>
            </a:endParaRPr>
          </a:p>
          <a:p>
            <a:endParaRPr lang="en-US" sz="1200" b="1" dirty="0" smtClean="0">
              <a:solidFill>
                <a:srgbClr val="02C365"/>
              </a:solidFill>
            </a:endParaRPr>
          </a:p>
          <a:p>
            <a:endParaRPr lang="en-US" sz="1200" b="1" dirty="0">
              <a:solidFill>
                <a:srgbClr val="02C365"/>
              </a:solidFill>
            </a:endParaRPr>
          </a:p>
          <a:p>
            <a:endParaRPr lang="en-US" sz="1200" b="1" dirty="0" smtClean="0">
              <a:solidFill>
                <a:srgbClr val="02C365"/>
              </a:solidFill>
            </a:endParaRPr>
          </a:p>
          <a:p>
            <a:endParaRPr lang="en-US" sz="1200" b="1" dirty="0">
              <a:solidFill>
                <a:srgbClr val="02C365"/>
              </a:solidFill>
            </a:endParaRPr>
          </a:p>
          <a:p>
            <a:endParaRPr lang="en-US" sz="1200" b="1" dirty="0" smtClean="0">
              <a:solidFill>
                <a:srgbClr val="02C365"/>
              </a:solidFill>
            </a:endParaRPr>
          </a:p>
          <a:p>
            <a:endParaRPr lang="en-US" sz="1200" b="1" dirty="0">
              <a:solidFill>
                <a:srgbClr val="02C365"/>
              </a:solidFill>
            </a:endParaRPr>
          </a:p>
          <a:p>
            <a:endParaRPr lang="en-US" sz="1200" b="1" dirty="0" smtClean="0">
              <a:solidFill>
                <a:srgbClr val="02C365"/>
              </a:solidFill>
            </a:endParaRPr>
          </a:p>
          <a:p>
            <a:endParaRPr lang="en-US" sz="1200" b="1" dirty="0">
              <a:solidFill>
                <a:srgbClr val="02C365"/>
              </a:solidFill>
            </a:endParaRPr>
          </a:p>
          <a:p>
            <a:endParaRPr lang="en-US" sz="1200" b="1" dirty="0" smtClean="0">
              <a:solidFill>
                <a:srgbClr val="02C365"/>
              </a:solidFill>
            </a:endParaRPr>
          </a:p>
          <a:p>
            <a:endParaRPr lang="en-US" sz="1200" b="1" dirty="0">
              <a:solidFill>
                <a:srgbClr val="02C365"/>
              </a:solidFill>
            </a:endParaRPr>
          </a:p>
          <a:p>
            <a:endParaRPr lang="en-US" sz="1200" b="1" dirty="0">
              <a:solidFill>
                <a:srgbClr val="02C365"/>
              </a:solidFill>
            </a:endParaRPr>
          </a:p>
          <a:p>
            <a:r>
              <a:rPr lang="en-US" sz="1200" dirty="0"/>
              <a:t> </a:t>
            </a:r>
          </a:p>
          <a:p>
            <a:endParaRPr lang="en-US" sz="1200" dirty="0" smtClean="0">
              <a:solidFill>
                <a:srgbClr val="02C365"/>
              </a:solidFill>
              <a:hlinkClick r:id="rId2"/>
            </a:endParaRPr>
          </a:p>
          <a:p>
            <a:r>
              <a:rPr lang="en-US" sz="1200" dirty="0" smtClean="0">
                <a:solidFill>
                  <a:srgbClr val="02C365"/>
                </a:solidFill>
                <a:hlinkClick r:id="rId2"/>
              </a:rPr>
              <a:t>Click here for more examples of print ads.</a:t>
            </a:r>
            <a:endParaRPr lang="en-US" sz="1200" dirty="0" smtClean="0">
              <a:solidFill>
                <a:srgbClr val="02C365"/>
              </a:solidFill>
            </a:endParaRPr>
          </a:p>
          <a:p>
            <a:endParaRPr lang="en-US" sz="1200" b="1" dirty="0" smtClean="0">
              <a:solidFill>
                <a:srgbClr val="02C365"/>
              </a:solidFill>
            </a:endParaRPr>
          </a:p>
          <a:p>
            <a:endParaRPr lang="en-US" sz="1200" b="1" dirty="0">
              <a:solidFill>
                <a:srgbClr val="02C365"/>
              </a:solidFill>
            </a:endParaRPr>
          </a:p>
          <a:p>
            <a:r>
              <a:rPr lang="en-US" sz="1200" b="1" dirty="0" smtClean="0">
                <a:solidFill>
                  <a:srgbClr val="02C365"/>
                </a:solidFill>
              </a:rPr>
              <a:t>IJGA </a:t>
            </a:r>
            <a:r>
              <a:rPr lang="en-US" sz="1200" b="1" dirty="0">
                <a:solidFill>
                  <a:srgbClr val="02C365"/>
                </a:solidFill>
              </a:rPr>
              <a:t>brochures/guides</a:t>
            </a:r>
          </a:p>
          <a:p>
            <a:r>
              <a:rPr lang="en-US" sz="1200" dirty="0" smtClean="0"/>
              <a:t>IJGA Admissions Guides will be released the November prior to the next Fall. </a:t>
            </a:r>
            <a:r>
              <a:rPr lang="en-US" sz="1200" dirty="0" smtClean="0">
                <a:hlinkClick r:id="rId3" invalidUrl="https://www.dropbox.com/home/IJGA admin guide Folder?preview=IJGA+admin+guide.pdf"/>
              </a:rPr>
              <a:t>Click here to see the previous Admissions Guides. </a:t>
            </a:r>
            <a:endParaRPr lang="en-US" sz="1200" dirty="0" smtClean="0"/>
          </a:p>
          <a:p>
            <a:endParaRPr lang="en-US" sz="1200" dirty="0"/>
          </a:p>
          <a:p>
            <a:r>
              <a:rPr lang="en-US" sz="1200" dirty="0" smtClean="0"/>
              <a:t>If you are in need of admissions guides in a print form, please contact the marketing department. As soon as the Admissions Guide for the current year is available, you will be notified.  </a:t>
            </a:r>
            <a:endParaRPr lang="en-US" sz="1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14" y="2670485"/>
            <a:ext cx="4625166" cy="3108960"/>
          </a:xfrm>
          <a:prstGeom prst="rect">
            <a:avLst/>
          </a:prstGeom>
        </p:spPr>
      </p:pic>
    </p:spTree>
    <p:extLst>
      <p:ext uri="{BB962C8B-B14F-4D97-AF65-F5344CB8AC3E}">
        <p14:creationId xmlns:p14="http://schemas.microsoft.com/office/powerpoint/2010/main" val="4015772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7714" y="772886"/>
            <a:ext cx="6455229" cy="1261884"/>
          </a:xfrm>
          <a:prstGeom prst="rect">
            <a:avLst/>
          </a:prstGeom>
          <a:noFill/>
        </p:spPr>
        <p:txBody>
          <a:bodyPr wrap="square" rtlCol="0">
            <a:spAutoFit/>
          </a:bodyPr>
          <a:lstStyle/>
          <a:p>
            <a:r>
              <a:rPr lang="en-US" sz="1200" b="1" dirty="0" smtClean="0">
                <a:solidFill>
                  <a:srgbClr val="02C365"/>
                </a:solidFill>
              </a:rPr>
              <a:t>IJGA flyers</a:t>
            </a:r>
          </a:p>
          <a:p>
            <a:r>
              <a:rPr lang="en-US" sz="1200" dirty="0" smtClean="0"/>
              <a:t>The most important aspect of flyers is the use of the logo and website or contact information. See the examples on this slide and the next two. To see more, </a:t>
            </a:r>
            <a:r>
              <a:rPr lang="en-US" sz="1200" dirty="0" smtClean="0">
                <a:hlinkClick r:id="rId2"/>
              </a:rPr>
              <a:t>click here</a:t>
            </a:r>
            <a:r>
              <a:rPr lang="en-US" sz="1200" dirty="0" smtClean="0"/>
              <a:t>. </a:t>
            </a:r>
          </a:p>
          <a:p>
            <a:endParaRPr lang="en-US" sz="1200" dirty="0"/>
          </a:p>
          <a:p>
            <a:endParaRPr lang="en-US" sz="1200" dirty="0" smtClean="0"/>
          </a:p>
          <a:p>
            <a:endParaRPr lang="en-US" sz="1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571" y="1617375"/>
            <a:ext cx="5237513" cy="6777959"/>
          </a:xfrm>
          <a:prstGeom prst="rect">
            <a:avLst/>
          </a:prstGeom>
        </p:spPr>
      </p:pic>
    </p:spTree>
    <p:extLst>
      <p:ext uri="{BB962C8B-B14F-4D97-AF65-F5344CB8AC3E}">
        <p14:creationId xmlns:p14="http://schemas.microsoft.com/office/powerpoint/2010/main" val="1085768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44" y="584200"/>
            <a:ext cx="6203809" cy="8028459"/>
          </a:xfrm>
          <a:prstGeom prst="rect">
            <a:avLst/>
          </a:prstGeom>
        </p:spPr>
      </p:pic>
    </p:spTree>
    <p:extLst>
      <p:ext uri="{BB962C8B-B14F-4D97-AF65-F5344CB8AC3E}">
        <p14:creationId xmlns:p14="http://schemas.microsoft.com/office/powerpoint/2010/main" val="2265949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857" y="5834743"/>
            <a:ext cx="6749143" cy="1938992"/>
          </a:xfrm>
          <a:prstGeom prst="rect">
            <a:avLst/>
          </a:prstGeom>
          <a:noFill/>
        </p:spPr>
        <p:txBody>
          <a:bodyPr wrap="square" rtlCol="0">
            <a:spAutoFit/>
          </a:bodyPr>
          <a:lstStyle/>
          <a:p>
            <a:r>
              <a:rPr lang="en-US" sz="1200" b="1" dirty="0" smtClean="0">
                <a:solidFill>
                  <a:srgbClr val="02C365"/>
                </a:solidFill>
              </a:rPr>
              <a:t>IJGA folder</a:t>
            </a:r>
          </a:p>
          <a:p>
            <a:r>
              <a:rPr lang="en-US" sz="1200" dirty="0" smtClean="0"/>
              <a:t>IJGA folders can be available on request with approval. Folders are black with green and white writing. </a:t>
            </a:r>
            <a:r>
              <a:rPr lang="en-US" sz="1200" dirty="0" smtClean="0">
                <a:hlinkClick r:id="rId2"/>
              </a:rPr>
              <a:t>Click here to view the proof. </a:t>
            </a:r>
            <a:endParaRPr lang="en-US" sz="1200" dirty="0" smtClean="0"/>
          </a:p>
          <a:p>
            <a:endParaRPr lang="en-US" dirty="0" smtClean="0"/>
          </a:p>
          <a:p>
            <a:r>
              <a:rPr lang="en-US" sz="1200" b="1" dirty="0" smtClean="0">
                <a:solidFill>
                  <a:srgbClr val="02C365"/>
                </a:solidFill>
              </a:rPr>
              <a:t>IJGA Marketing Materials Color Palette</a:t>
            </a:r>
          </a:p>
          <a:p>
            <a:r>
              <a:rPr lang="en-US" sz="1200" dirty="0" smtClean="0"/>
              <a:t>The primary IJGA colors are Green (CMYK #02c365), White, and Black. Within the realm of design, other colors may be used. However, this should be incorporated following the rules for the logo, as well as, with approval of the IJGA Marketing Department. </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428" y="772883"/>
            <a:ext cx="3276602" cy="424030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7" y="772882"/>
            <a:ext cx="3276602" cy="4240309"/>
          </a:xfrm>
          <a:prstGeom prst="rect">
            <a:avLst/>
          </a:prstGeom>
        </p:spPr>
      </p:pic>
      <p:sp>
        <p:nvSpPr>
          <p:cNvPr id="5" name="TextBox 4"/>
          <p:cNvSpPr txBox="1"/>
          <p:nvPr/>
        </p:nvSpPr>
        <p:spPr>
          <a:xfrm>
            <a:off x="1251859" y="5013191"/>
            <a:ext cx="761998" cy="307777"/>
          </a:xfrm>
          <a:prstGeom prst="rect">
            <a:avLst/>
          </a:prstGeom>
          <a:noFill/>
        </p:spPr>
        <p:txBody>
          <a:bodyPr wrap="square" rtlCol="0">
            <a:spAutoFit/>
          </a:bodyPr>
          <a:lstStyle/>
          <a:p>
            <a:pPr algn="ctr"/>
            <a:r>
              <a:rPr lang="en-US" sz="1400" dirty="0" smtClean="0"/>
              <a:t>(front)</a:t>
            </a:r>
            <a:endParaRPr lang="en-US" sz="1400" dirty="0"/>
          </a:p>
        </p:txBody>
      </p:sp>
      <p:sp>
        <p:nvSpPr>
          <p:cNvPr id="6" name="TextBox 5"/>
          <p:cNvSpPr txBox="1"/>
          <p:nvPr/>
        </p:nvSpPr>
        <p:spPr>
          <a:xfrm>
            <a:off x="4740730" y="5013191"/>
            <a:ext cx="761998" cy="307777"/>
          </a:xfrm>
          <a:prstGeom prst="rect">
            <a:avLst/>
          </a:prstGeom>
          <a:noFill/>
        </p:spPr>
        <p:txBody>
          <a:bodyPr wrap="square" rtlCol="0">
            <a:spAutoFit/>
          </a:bodyPr>
          <a:lstStyle/>
          <a:p>
            <a:pPr algn="ctr"/>
            <a:r>
              <a:rPr lang="en-US" sz="1400" dirty="0" smtClean="0"/>
              <a:t>(back)</a:t>
            </a:r>
            <a:endParaRPr lang="en-US" sz="1400" dirty="0"/>
          </a:p>
        </p:txBody>
      </p:sp>
    </p:spTree>
    <p:extLst>
      <p:ext uri="{BB962C8B-B14F-4D97-AF65-F5344CB8AC3E}">
        <p14:creationId xmlns:p14="http://schemas.microsoft.com/office/powerpoint/2010/main" val="2102652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371" y="849086"/>
            <a:ext cx="6400800" cy="4216539"/>
          </a:xfrm>
          <a:prstGeom prst="rect">
            <a:avLst/>
          </a:prstGeom>
          <a:noFill/>
        </p:spPr>
        <p:txBody>
          <a:bodyPr wrap="square" rtlCol="0">
            <a:spAutoFit/>
          </a:bodyPr>
          <a:lstStyle/>
          <a:p>
            <a:r>
              <a:rPr lang="en-US" sz="1600" b="1" dirty="0">
                <a:solidFill>
                  <a:srgbClr val="02C365"/>
                </a:solidFill>
              </a:rPr>
              <a:t>Section 5 – Standards</a:t>
            </a:r>
            <a:endParaRPr lang="en-US" sz="1600" dirty="0">
              <a:solidFill>
                <a:srgbClr val="02C365"/>
              </a:solidFill>
            </a:endParaRPr>
          </a:p>
          <a:p>
            <a:r>
              <a:rPr lang="en-US" sz="1200" b="1" dirty="0"/>
              <a:t> </a:t>
            </a:r>
            <a:endParaRPr lang="en-US" sz="1200" dirty="0"/>
          </a:p>
          <a:p>
            <a:r>
              <a:rPr lang="en-US" sz="1200" b="1" dirty="0">
                <a:solidFill>
                  <a:srgbClr val="02C365"/>
                </a:solidFill>
              </a:rPr>
              <a:t>IJGA name and logo trademark usage</a:t>
            </a:r>
          </a:p>
          <a:p>
            <a:r>
              <a:rPr lang="en-US" sz="1200" dirty="0"/>
              <a:t>In order to maintain brand consistency, it is important that the IJGA name be used appropriately in text. </a:t>
            </a:r>
            <a:endParaRPr lang="en-US" sz="1200" dirty="0" smtClean="0"/>
          </a:p>
          <a:p>
            <a:endParaRPr lang="en-US" sz="1200" dirty="0"/>
          </a:p>
          <a:p>
            <a:r>
              <a:rPr lang="en-US" sz="1200" dirty="0"/>
              <a:t>It is also important to retain proper trademark designation to uphold trademark laws.</a:t>
            </a:r>
          </a:p>
          <a:p>
            <a:r>
              <a:rPr lang="en-US" sz="1200" dirty="0"/>
              <a:t> </a:t>
            </a:r>
            <a:endParaRPr lang="en-US" sz="1200" dirty="0" smtClean="0"/>
          </a:p>
          <a:p>
            <a:endParaRPr lang="en-US" sz="1200" dirty="0"/>
          </a:p>
          <a:p>
            <a:r>
              <a:rPr lang="en-US" sz="1200" b="1" dirty="0">
                <a:solidFill>
                  <a:srgbClr val="02C365"/>
                </a:solidFill>
              </a:rPr>
              <a:t>Brand-name usage in text</a:t>
            </a:r>
          </a:p>
          <a:p>
            <a:r>
              <a:rPr lang="en-US" sz="1200" dirty="0"/>
              <a:t>The name International Junior Golf Academy should be used when referencing the company for the first time.  Subsequent mentions on a page can use IJGA</a:t>
            </a:r>
            <a:r>
              <a:rPr lang="en-US" sz="1200" dirty="0" smtClean="0"/>
              <a:t>. If you refer to IJGA as the Academy, the A must be capitalized.</a:t>
            </a:r>
            <a:endParaRPr lang="en-US" sz="1200" dirty="0"/>
          </a:p>
          <a:p>
            <a:r>
              <a:rPr lang="en-US" sz="1200" dirty="0"/>
              <a:t> </a:t>
            </a:r>
          </a:p>
          <a:p>
            <a:r>
              <a:rPr lang="en-US" sz="1200" dirty="0"/>
              <a:t>Just as our logo should not be altered, our name should also remain unchanged.</a:t>
            </a:r>
          </a:p>
          <a:p>
            <a:r>
              <a:rPr lang="en-US" sz="1200" dirty="0"/>
              <a:t> </a:t>
            </a:r>
            <a:endParaRPr lang="en-US" sz="1200" dirty="0" smtClean="0"/>
          </a:p>
          <a:p>
            <a:endParaRPr lang="en-US" sz="1200" dirty="0"/>
          </a:p>
          <a:p>
            <a:r>
              <a:rPr lang="en-US" sz="1200" b="1" dirty="0">
                <a:solidFill>
                  <a:srgbClr val="02C365"/>
                </a:solidFill>
              </a:rPr>
              <a:t>Trademark Designation</a:t>
            </a:r>
          </a:p>
          <a:p>
            <a:r>
              <a:rPr lang="en-US" sz="1200" dirty="0"/>
              <a:t>The appropriate trademark designation must be used at the first mention of the IJGA name in text and at the most prominent use of the brand name in a printed document.</a:t>
            </a:r>
          </a:p>
          <a:p>
            <a:r>
              <a:rPr lang="en-US" sz="1200" dirty="0"/>
              <a:t> </a:t>
            </a:r>
          </a:p>
          <a:p>
            <a:r>
              <a:rPr lang="en-US" sz="1200" dirty="0"/>
              <a:t>A trademark registration notice ™  must always appear after the IJGA name.  </a:t>
            </a:r>
          </a:p>
        </p:txBody>
      </p:sp>
    </p:spTree>
    <p:extLst>
      <p:ext uri="{BB962C8B-B14F-4D97-AF65-F5344CB8AC3E}">
        <p14:creationId xmlns:p14="http://schemas.microsoft.com/office/powerpoint/2010/main" val="3846096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7" y="3487784"/>
            <a:ext cx="6857999" cy="1846659"/>
          </a:xfrm>
          <a:prstGeom prst="rect">
            <a:avLst/>
          </a:prstGeom>
          <a:noFill/>
        </p:spPr>
        <p:txBody>
          <a:bodyPr wrap="square" rtlCol="0">
            <a:spAutoFit/>
          </a:bodyPr>
          <a:lstStyle/>
          <a:p>
            <a:pPr algn="ctr"/>
            <a:r>
              <a:rPr lang="en-US" dirty="0" smtClean="0"/>
              <a:t>  </a:t>
            </a:r>
            <a:endParaRPr lang="en-US" dirty="0"/>
          </a:p>
          <a:p>
            <a:pPr algn="ctr"/>
            <a:r>
              <a:rPr lang="en-US" sz="1200" dirty="0"/>
              <a:t>For all brand approval and requests, please contact</a:t>
            </a:r>
            <a:r>
              <a:rPr lang="en-US" sz="1200" dirty="0" smtClean="0"/>
              <a:t>:</a:t>
            </a:r>
          </a:p>
          <a:p>
            <a:pPr algn="ctr"/>
            <a:endParaRPr lang="en-US" sz="1200" dirty="0"/>
          </a:p>
          <a:p>
            <a:pPr algn="ctr"/>
            <a:r>
              <a:rPr lang="en-US" sz="1400" dirty="0" smtClean="0"/>
              <a:t>Tyler McQueen</a:t>
            </a:r>
            <a:endParaRPr lang="en-US" sz="1400" dirty="0"/>
          </a:p>
          <a:p>
            <a:pPr algn="ctr"/>
            <a:r>
              <a:rPr lang="en-US" sz="1400" dirty="0" smtClean="0"/>
              <a:t>Marketing Manager</a:t>
            </a:r>
          </a:p>
          <a:p>
            <a:pPr algn="ctr"/>
            <a:r>
              <a:rPr lang="en-US" sz="1400" dirty="0" smtClean="0">
                <a:solidFill>
                  <a:srgbClr val="02C365"/>
                </a:solidFill>
                <a:hlinkClick r:id="rId3"/>
              </a:rPr>
              <a:t>tylerm@ijga.com</a:t>
            </a:r>
            <a:endParaRPr lang="en-US" sz="1400" dirty="0" smtClean="0">
              <a:solidFill>
                <a:srgbClr val="02C365"/>
              </a:solidFill>
            </a:endParaRPr>
          </a:p>
          <a:p>
            <a:endParaRPr lang="en-US" sz="1200" dirty="0"/>
          </a:p>
          <a:p>
            <a:endParaRPr lang="en-US" dirty="0"/>
          </a:p>
        </p:txBody>
      </p:sp>
    </p:spTree>
    <p:extLst>
      <p:ext uri="{BB962C8B-B14F-4D97-AF65-F5344CB8AC3E}">
        <p14:creationId xmlns:p14="http://schemas.microsoft.com/office/powerpoint/2010/main" val="1176365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4" y="783771"/>
            <a:ext cx="6455229" cy="6432530"/>
          </a:xfrm>
          <a:prstGeom prst="rect">
            <a:avLst/>
          </a:prstGeom>
          <a:noFill/>
        </p:spPr>
        <p:txBody>
          <a:bodyPr wrap="square" rtlCol="0">
            <a:spAutoFit/>
          </a:bodyPr>
          <a:lstStyle/>
          <a:p>
            <a:r>
              <a:rPr lang="en-US" sz="1600" b="1" dirty="0">
                <a:solidFill>
                  <a:srgbClr val="02C365"/>
                </a:solidFill>
              </a:rPr>
              <a:t>Section 6 - External Communications and PR Guidelines</a:t>
            </a:r>
            <a:endParaRPr lang="en-US" sz="1600" dirty="0">
              <a:solidFill>
                <a:srgbClr val="02C365"/>
              </a:solidFill>
            </a:endParaRPr>
          </a:p>
          <a:p>
            <a:r>
              <a:rPr lang="en-US" sz="1200" dirty="0"/>
              <a:t> </a:t>
            </a:r>
          </a:p>
          <a:p>
            <a:r>
              <a:rPr lang="en-US" sz="1200" b="1" dirty="0">
                <a:solidFill>
                  <a:srgbClr val="02C365"/>
                </a:solidFill>
              </a:rPr>
              <a:t> </a:t>
            </a:r>
          </a:p>
          <a:p>
            <a:r>
              <a:rPr lang="en-US" sz="1200" b="1" dirty="0">
                <a:solidFill>
                  <a:srgbClr val="02C365"/>
                </a:solidFill>
              </a:rPr>
              <a:t>External </a:t>
            </a:r>
            <a:r>
              <a:rPr lang="en-US" sz="1200" b="1" dirty="0" smtClean="0">
                <a:solidFill>
                  <a:srgbClr val="02C365"/>
                </a:solidFill>
              </a:rPr>
              <a:t>Communications</a:t>
            </a:r>
            <a:endParaRPr lang="en-US" sz="1200" b="1" dirty="0">
              <a:solidFill>
                <a:srgbClr val="02C365"/>
              </a:solidFill>
            </a:endParaRPr>
          </a:p>
          <a:p>
            <a:r>
              <a:rPr lang="en-US" sz="1200" dirty="0"/>
              <a:t>As IJGA continues to increase its visibility, it is imperative the organization adhere to a unified communications policy to effectively manage the media-relations aspect of our brand.</a:t>
            </a:r>
          </a:p>
          <a:p>
            <a:r>
              <a:rPr lang="en-US" sz="1200" dirty="0"/>
              <a:t> </a:t>
            </a:r>
          </a:p>
          <a:p>
            <a:r>
              <a:rPr lang="en-US" sz="1200" dirty="0"/>
              <a:t>The following guidelines are not intended to restrict ordinary business communications or to inhibit IJGA’s day-to-day activities, but are in place to ensure the organization speaks with a single voice and that members of the media are provided with consistent messaging.</a:t>
            </a:r>
          </a:p>
          <a:p>
            <a:r>
              <a:rPr lang="en-US" sz="1200" dirty="0"/>
              <a:t> </a:t>
            </a:r>
          </a:p>
          <a:p>
            <a:r>
              <a:rPr lang="en-US" sz="1200" b="1" dirty="0"/>
              <a:t>All IJGA employees must obtain approval prior to engaging in the following press-related activities:</a:t>
            </a:r>
          </a:p>
          <a:p>
            <a:pPr marL="171450" lvl="0" indent="-171450">
              <a:buFont typeface="Arial" panose="020B0604020202020204" pitchFamily="34" charset="0"/>
              <a:buChar char="•"/>
            </a:pPr>
            <a:r>
              <a:rPr lang="en-US" sz="1200" b="1" dirty="0"/>
              <a:t>communicating with members of the </a:t>
            </a:r>
            <a:r>
              <a:rPr lang="en-US" sz="1200" b="1" dirty="0" smtClean="0"/>
              <a:t>media</a:t>
            </a:r>
          </a:p>
          <a:p>
            <a:pPr marL="171450" lvl="0" indent="-171450">
              <a:buFont typeface="Arial" panose="020B0604020202020204" pitchFamily="34" charset="0"/>
              <a:buChar char="•"/>
            </a:pPr>
            <a:r>
              <a:rPr lang="en-US" sz="1200" b="1" dirty="0" smtClean="0"/>
              <a:t>agreeing </a:t>
            </a:r>
            <a:r>
              <a:rPr lang="en-US" sz="1200" b="1" dirty="0"/>
              <a:t>to participate in speaking engagements/panels/seminars</a:t>
            </a:r>
            <a:r>
              <a:rPr lang="en-US" sz="1200" b="1" dirty="0" smtClean="0"/>
              <a:t>.</a:t>
            </a:r>
          </a:p>
          <a:p>
            <a:pPr marL="171450" lvl="0" indent="-171450">
              <a:buFont typeface="Arial" panose="020B0604020202020204" pitchFamily="34" charset="0"/>
              <a:buChar char="•"/>
            </a:pPr>
            <a:endParaRPr lang="en-US" sz="1200" b="1" dirty="0"/>
          </a:p>
          <a:p>
            <a:pPr lvl="0"/>
            <a:r>
              <a:rPr lang="en-US" sz="1200" dirty="0" smtClean="0"/>
              <a:t>The following IJGA employees should always be recommended to speak to the media before any other employee:</a:t>
            </a:r>
          </a:p>
          <a:p>
            <a:pPr marL="171450" lvl="0" indent="-171450">
              <a:buFontTx/>
              <a:buChar char="-"/>
            </a:pPr>
            <a:r>
              <a:rPr lang="en-US" sz="1200" dirty="0" smtClean="0"/>
              <a:t>Jonathan </a:t>
            </a:r>
            <a:r>
              <a:rPr lang="en-US" sz="1200" dirty="0" err="1" smtClean="0"/>
              <a:t>Yarwood</a:t>
            </a:r>
            <a:endParaRPr lang="en-US" sz="1200" dirty="0" smtClean="0"/>
          </a:p>
          <a:p>
            <a:pPr marL="171450" lvl="0" indent="-171450">
              <a:buFontTx/>
              <a:buChar char="-"/>
            </a:pPr>
            <a:r>
              <a:rPr lang="en-US" sz="1200" dirty="0" smtClean="0"/>
              <a:t>Patrick O’Toole</a:t>
            </a:r>
          </a:p>
          <a:p>
            <a:pPr marL="171450" lvl="0" indent="-171450">
              <a:buFontTx/>
              <a:buChar char="-"/>
            </a:pPr>
            <a:r>
              <a:rPr lang="en-US" sz="1200" dirty="0" smtClean="0"/>
              <a:t>Erin Elliott </a:t>
            </a:r>
          </a:p>
          <a:p>
            <a:pPr marL="171450" lvl="0" indent="-171450">
              <a:buFontTx/>
              <a:buChar char="-"/>
            </a:pPr>
            <a:r>
              <a:rPr lang="en-US" sz="1200" dirty="0" smtClean="0"/>
              <a:t>Lee-Anne </a:t>
            </a:r>
            <a:r>
              <a:rPr lang="en-US" sz="1200" dirty="0" err="1" smtClean="0"/>
              <a:t>Misseldine</a:t>
            </a:r>
            <a:endParaRPr lang="en-US" sz="1200" dirty="0" smtClean="0"/>
          </a:p>
          <a:p>
            <a:pPr marL="171450" lvl="0" indent="-171450">
              <a:buFontTx/>
              <a:buChar char="-"/>
            </a:pPr>
            <a:r>
              <a:rPr lang="en-US" sz="1200" dirty="0" smtClean="0"/>
              <a:t>Andrew Summers </a:t>
            </a:r>
            <a:endParaRPr lang="en-US" sz="1200" dirty="0"/>
          </a:p>
          <a:p>
            <a:r>
              <a:rPr lang="en-US" sz="1200" dirty="0"/>
              <a:t> </a:t>
            </a:r>
            <a:endParaRPr lang="en-US" sz="1200" dirty="0" smtClean="0"/>
          </a:p>
          <a:p>
            <a:endParaRPr lang="en-US" sz="1200" dirty="0"/>
          </a:p>
          <a:p>
            <a:r>
              <a:rPr lang="en-US" sz="1200" b="1" dirty="0">
                <a:solidFill>
                  <a:srgbClr val="02C365"/>
                </a:solidFill>
              </a:rPr>
              <a:t>Press </a:t>
            </a:r>
            <a:r>
              <a:rPr lang="en-US" sz="1200" b="1" dirty="0" smtClean="0">
                <a:solidFill>
                  <a:srgbClr val="02C365"/>
                </a:solidFill>
              </a:rPr>
              <a:t>releases</a:t>
            </a:r>
          </a:p>
          <a:p>
            <a:pPr lvl="0"/>
            <a:r>
              <a:rPr lang="en-US" sz="1200" dirty="0" smtClean="0"/>
              <a:t>All </a:t>
            </a:r>
            <a:r>
              <a:rPr lang="en-US" sz="1200" dirty="0"/>
              <a:t>press releases must be approved by </a:t>
            </a:r>
            <a:r>
              <a:rPr lang="en-US" sz="1200" dirty="0" smtClean="0"/>
              <a:t>Tyler McQueen or the marketing department prior </a:t>
            </a:r>
            <a:r>
              <a:rPr lang="en-US" sz="1200" dirty="0"/>
              <a:t>to distribution</a:t>
            </a:r>
            <a:r>
              <a:rPr lang="en-US" sz="1200" dirty="0" smtClean="0"/>
              <a:t>.</a:t>
            </a:r>
          </a:p>
          <a:p>
            <a:pPr lvl="0"/>
            <a:endParaRPr lang="en-US" sz="1200" dirty="0"/>
          </a:p>
          <a:p>
            <a:pPr lvl="0"/>
            <a:r>
              <a:rPr lang="en-US" sz="1200" dirty="0"/>
              <a:t>The marketing department will assist in drafting and public distribution of all press releases.</a:t>
            </a:r>
          </a:p>
          <a:p>
            <a:pPr lvl="0"/>
            <a:r>
              <a:rPr lang="en-US" sz="1200" dirty="0"/>
              <a:t>If you are contacted about participation in a third-party press release or asked to add an IJGA quote or boilerplate to a press release, please contact the Marketing Department</a:t>
            </a:r>
            <a:r>
              <a:rPr lang="en-US" sz="1200" dirty="0" smtClean="0"/>
              <a:t>.</a:t>
            </a:r>
          </a:p>
          <a:p>
            <a:pPr lvl="0"/>
            <a:endParaRPr lang="en-US" sz="1200" dirty="0"/>
          </a:p>
          <a:p>
            <a:pPr lvl="0"/>
            <a:r>
              <a:rPr lang="en-US" sz="1200" dirty="0"/>
              <a:t>Please do not contact a member of the media without consulting with the Marketing Department.</a:t>
            </a:r>
          </a:p>
          <a:p>
            <a:pPr lvl="0"/>
            <a:r>
              <a:rPr lang="en-US" sz="1200" dirty="0"/>
              <a:t>All media will be managed by </a:t>
            </a:r>
            <a:r>
              <a:rPr lang="en-US" sz="1200" dirty="0" smtClean="0"/>
              <a:t>Tyler McQueen(</a:t>
            </a:r>
            <a:r>
              <a:rPr lang="en-US" sz="1200" dirty="0" err="1" smtClean="0"/>
              <a:t>tylerm@ijsa.com</a:t>
            </a:r>
            <a:r>
              <a:rPr lang="en-US" sz="1200" dirty="0" smtClean="0"/>
              <a:t>).</a:t>
            </a:r>
            <a:endParaRPr lang="en-US" sz="1200" dirty="0"/>
          </a:p>
        </p:txBody>
      </p:sp>
    </p:spTree>
    <p:extLst>
      <p:ext uri="{BB962C8B-B14F-4D97-AF65-F5344CB8AC3E}">
        <p14:creationId xmlns:p14="http://schemas.microsoft.com/office/powerpoint/2010/main" val="4028788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86" y="740229"/>
            <a:ext cx="6411686" cy="1877437"/>
          </a:xfrm>
          <a:prstGeom prst="rect">
            <a:avLst/>
          </a:prstGeom>
          <a:noFill/>
        </p:spPr>
        <p:txBody>
          <a:bodyPr wrap="square" rtlCol="0">
            <a:spAutoFit/>
          </a:bodyPr>
          <a:lstStyle/>
          <a:p>
            <a:r>
              <a:rPr lang="en-US" sz="1600" b="1" dirty="0">
                <a:solidFill>
                  <a:srgbClr val="02C365"/>
                </a:solidFill>
              </a:rPr>
              <a:t>Contact information</a:t>
            </a:r>
            <a:endParaRPr lang="en-US" sz="1600" dirty="0">
              <a:solidFill>
                <a:srgbClr val="02C365"/>
              </a:solidFill>
            </a:endParaRPr>
          </a:p>
          <a:p>
            <a:r>
              <a:rPr lang="en-US" dirty="0"/>
              <a:t>  </a:t>
            </a:r>
          </a:p>
          <a:p>
            <a:r>
              <a:rPr lang="en-US" sz="1200" dirty="0"/>
              <a:t>For all brand approval and requests, please contact</a:t>
            </a:r>
            <a:r>
              <a:rPr lang="en-US" sz="1200" dirty="0" smtClean="0"/>
              <a:t>:</a:t>
            </a:r>
          </a:p>
          <a:p>
            <a:endParaRPr lang="en-US" sz="1200" dirty="0"/>
          </a:p>
          <a:p>
            <a:r>
              <a:rPr lang="en-US" sz="1400" dirty="0" smtClean="0"/>
              <a:t>Tyler McQueen</a:t>
            </a:r>
          </a:p>
          <a:p>
            <a:r>
              <a:rPr lang="en-US" sz="1400" dirty="0" smtClean="0">
                <a:hlinkClick r:id="rId2"/>
              </a:rPr>
              <a:t>tylerm@ijsa.com</a:t>
            </a:r>
            <a:endParaRPr lang="en-US" sz="1400" dirty="0" smtClean="0"/>
          </a:p>
          <a:p>
            <a:endParaRPr lang="en-US" sz="1200" dirty="0"/>
          </a:p>
          <a:p>
            <a:endParaRPr lang="en-US" dirty="0"/>
          </a:p>
        </p:txBody>
      </p:sp>
    </p:spTree>
    <p:extLst>
      <p:ext uri="{BB962C8B-B14F-4D97-AF65-F5344CB8AC3E}">
        <p14:creationId xmlns:p14="http://schemas.microsoft.com/office/powerpoint/2010/main" val="1919455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058" y="1153885"/>
            <a:ext cx="6564085" cy="5909310"/>
          </a:xfrm>
          <a:prstGeom prst="rect">
            <a:avLst/>
          </a:prstGeom>
          <a:noFill/>
        </p:spPr>
        <p:txBody>
          <a:bodyPr wrap="square" rtlCol="0">
            <a:spAutoFit/>
          </a:bodyPr>
          <a:lstStyle/>
          <a:p>
            <a:r>
              <a:rPr lang="en-US" dirty="0"/>
              <a:t> </a:t>
            </a:r>
          </a:p>
          <a:p>
            <a:r>
              <a:rPr lang="en-US" dirty="0"/>
              <a:t> </a:t>
            </a:r>
          </a:p>
          <a:p>
            <a:r>
              <a:rPr lang="en-US" b="1" dirty="0"/>
              <a:t>Importance of an Identity</a:t>
            </a:r>
            <a:endParaRPr lang="en-US" dirty="0"/>
          </a:p>
          <a:p>
            <a:r>
              <a:rPr lang="en-US" dirty="0"/>
              <a:t> </a:t>
            </a:r>
          </a:p>
          <a:p>
            <a:r>
              <a:rPr lang="en-US" dirty="0"/>
              <a:t>IJGA competes with competitive organizations across the nation and around the globe. Given this dynamic environment, it is increasingly important for us to express a single, compelling voice in everything we do.</a:t>
            </a:r>
          </a:p>
          <a:p>
            <a:r>
              <a:rPr lang="en-US" dirty="0"/>
              <a:t> </a:t>
            </a:r>
          </a:p>
          <a:p>
            <a:r>
              <a:rPr lang="en-US" dirty="0"/>
              <a:t>To help you understand IJGA, we include IJGA positioning and talking points.</a:t>
            </a:r>
          </a:p>
          <a:p>
            <a:r>
              <a:rPr lang="en-US" dirty="0"/>
              <a:t> </a:t>
            </a:r>
          </a:p>
          <a:p>
            <a:r>
              <a:rPr lang="en-US" dirty="0"/>
              <a:t>The totality of the logo, visuals and words we use to describe IJGA will enable us to establish and maintain a clear, unified brand identity, both within the IJGA community and beyond.</a:t>
            </a:r>
          </a:p>
          <a:p>
            <a:r>
              <a:rPr lang="en-US" dirty="0"/>
              <a:t> </a:t>
            </a:r>
          </a:p>
          <a:p>
            <a:r>
              <a:rPr lang="en-US" dirty="0"/>
              <a:t>This document provides general guidelines for the visual and verbal articulation of the IJGA brand, as well as specific directions for the application of our logo and related elements. It also provides an overview of marketing materials, standards and external communications/PR guidelines.</a:t>
            </a:r>
          </a:p>
        </p:txBody>
      </p:sp>
    </p:spTree>
    <p:extLst>
      <p:ext uri="{BB962C8B-B14F-4D97-AF65-F5344CB8AC3E}">
        <p14:creationId xmlns:p14="http://schemas.microsoft.com/office/powerpoint/2010/main" val="231121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028" y="849086"/>
            <a:ext cx="6574971" cy="7755969"/>
          </a:xfrm>
          <a:prstGeom prst="rect">
            <a:avLst/>
          </a:prstGeom>
          <a:noFill/>
        </p:spPr>
        <p:txBody>
          <a:bodyPr wrap="square" rtlCol="0">
            <a:spAutoFit/>
          </a:bodyPr>
          <a:lstStyle/>
          <a:p>
            <a:r>
              <a:rPr lang="en-US" sz="1200" b="1" u="sng" dirty="0">
                <a:solidFill>
                  <a:srgbClr val="02C365"/>
                </a:solidFill>
              </a:rPr>
              <a:t>Contents</a:t>
            </a:r>
            <a:endParaRPr lang="en-US" sz="1200" dirty="0">
              <a:solidFill>
                <a:srgbClr val="02C365"/>
              </a:solidFill>
            </a:endParaRPr>
          </a:p>
          <a:p>
            <a:r>
              <a:rPr lang="en-US" sz="1200" dirty="0"/>
              <a:t> </a:t>
            </a:r>
          </a:p>
          <a:p>
            <a:r>
              <a:rPr lang="en-US" sz="1200" b="1" dirty="0">
                <a:solidFill>
                  <a:srgbClr val="02C365"/>
                </a:solidFill>
              </a:rPr>
              <a:t>Section 1</a:t>
            </a:r>
            <a:endParaRPr lang="en-US" sz="1200" dirty="0">
              <a:solidFill>
                <a:srgbClr val="02C365"/>
              </a:solidFill>
            </a:endParaRPr>
          </a:p>
          <a:p>
            <a:r>
              <a:rPr lang="en-US" sz="1200" dirty="0"/>
              <a:t> </a:t>
            </a:r>
          </a:p>
          <a:p>
            <a:r>
              <a:rPr lang="en-US" sz="1200" dirty="0"/>
              <a:t>IJGA positioning statements/talking points</a:t>
            </a:r>
          </a:p>
          <a:p>
            <a:r>
              <a:rPr lang="en-US" sz="1200" dirty="0"/>
              <a:t>Style guidelines</a:t>
            </a:r>
          </a:p>
          <a:p>
            <a:r>
              <a:rPr lang="en-US" sz="1200" dirty="0"/>
              <a:t> </a:t>
            </a:r>
          </a:p>
          <a:p>
            <a:r>
              <a:rPr lang="en-US" sz="1200" b="1" dirty="0">
                <a:solidFill>
                  <a:srgbClr val="02C365"/>
                </a:solidFill>
              </a:rPr>
              <a:t>Section 2 – Visual Identity</a:t>
            </a:r>
            <a:endParaRPr lang="en-US" sz="1200" dirty="0">
              <a:solidFill>
                <a:srgbClr val="02C365"/>
              </a:solidFill>
            </a:endParaRPr>
          </a:p>
          <a:p>
            <a:r>
              <a:rPr lang="en-US" sz="1200" dirty="0"/>
              <a:t> </a:t>
            </a:r>
          </a:p>
          <a:p>
            <a:r>
              <a:rPr lang="en-US" sz="1200" dirty="0"/>
              <a:t>IJGA logo overview</a:t>
            </a:r>
          </a:p>
          <a:p>
            <a:r>
              <a:rPr lang="en-US" sz="1200" dirty="0"/>
              <a:t>IJGA color palette</a:t>
            </a:r>
          </a:p>
          <a:p>
            <a:r>
              <a:rPr lang="en-US" sz="1200" dirty="0"/>
              <a:t>IJGA logo usage</a:t>
            </a:r>
          </a:p>
          <a:p>
            <a:r>
              <a:rPr lang="en-US" sz="1200" dirty="0"/>
              <a:t>Clear space and minimum size</a:t>
            </a:r>
          </a:p>
          <a:p>
            <a:r>
              <a:rPr lang="en-US" sz="1200" dirty="0"/>
              <a:t>Typography</a:t>
            </a:r>
          </a:p>
          <a:p>
            <a:r>
              <a:rPr lang="en-US" sz="1200" dirty="0"/>
              <a:t> </a:t>
            </a:r>
          </a:p>
          <a:p>
            <a:r>
              <a:rPr lang="en-US" sz="1200" b="1" dirty="0">
                <a:solidFill>
                  <a:srgbClr val="02C365"/>
                </a:solidFill>
              </a:rPr>
              <a:t>Section 3 – Identity Materials</a:t>
            </a:r>
            <a:endParaRPr lang="en-US" sz="1200" dirty="0">
              <a:solidFill>
                <a:srgbClr val="02C365"/>
              </a:solidFill>
            </a:endParaRPr>
          </a:p>
          <a:p>
            <a:r>
              <a:rPr lang="en-US" sz="1200" dirty="0"/>
              <a:t> </a:t>
            </a:r>
          </a:p>
          <a:p>
            <a:r>
              <a:rPr lang="en-US" sz="1200" dirty="0"/>
              <a:t>Business card</a:t>
            </a:r>
          </a:p>
          <a:p>
            <a:r>
              <a:rPr lang="en-US" sz="1200" dirty="0"/>
              <a:t>Letterhead</a:t>
            </a:r>
          </a:p>
          <a:p>
            <a:r>
              <a:rPr lang="en-US" sz="1200" dirty="0"/>
              <a:t>Envelope</a:t>
            </a:r>
          </a:p>
          <a:p>
            <a:r>
              <a:rPr lang="en-US" sz="1200" dirty="0"/>
              <a:t>Mailing label</a:t>
            </a:r>
          </a:p>
          <a:p>
            <a:r>
              <a:rPr lang="en-US" sz="1200" dirty="0"/>
              <a:t>Memo/Fax</a:t>
            </a:r>
          </a:p>
          <a:p>
            <a:r>
              <a:rPr lang="en-US" sz="1200" dirty="0"/>
              <a:t>PowerPoint template</a:t>
            </a:r>
          </a:p>
          <a:p>
            <a:r>
              <a:rPr lang="en-US" sz="1200" dirty="0"/>
              <a:t>Proposal template</a:t>
            </a:r>
          </a:p>
          <a:p>
            <a:r>
              <a:rPr lang="en-US" sz="1200" dirty="0"/>
              <a:t>Desktop wallpaper</a:t>
            </a:r>
          </a:p>
          <a:p>
            <a:r>
              <a:rPr lang="en-US" sz="1200" dirty="0"/>
              <a:t>Email signature</a:t>
            </a:r>
          </a:p>
          <a:p>
            <a:r>
              <a:rPr lang="en-US" sz="1200" dirty="0">
                <a:solidFill>
                  <a:srgbClr val="02C365"/>
                </a:solidFill>
              </a:rPr>
              <a:t> </a:t>
            </a:r>
          </a:p>
          <a:p>
            <a:r>
              <a:rPr lang="en-US" sz="1200" b="1" dirty="0">
                <a:solidFill>
                  <a:srgbClr val="02C365"/>
                </a:solidFill>
              </a:rPr>
              <a:t>Section 4 – Marketing Materials</a:t>
            </a:r>
            <a:endParaRPr lang="en-US" sz="1200" dirty="0">
              <a:solidFill>
                <a:srgbClr val="02C365"/>
              </a:solidFill>
            </a:endParaRPr>
          </a:p>
          <a:p>
            <a:r>
              <a:rPr lang="en-US" sz="1200" dirty="0"/>
              <a:t> </a:t>
            </a:r>
          </a:p>
          <a:p>
            <a:r>
              <a:rPr lang="en-US" sz="1200" dirty="0"/>
              <a:t>Emailer templates</a:t>
            </a:r>
          </a:p>
          <a:p>
            <a:r>
              <a:rPr lang="en-US" sz="1200" dirty="0"/>
              <a:t>Presentations</a:t>
            </a:r>
          </a:p>
          <a:p>
            <a:r>
              <a:rPr lang="en-US" sz="1200" dirty="0"/>
              <a:t>Newsletter</a:t>
            </a:r>
          </a:p>
          <a:p>
            <a:r>
              <a:rPr lang="en-US" sz="1200" dirty="0"/>
              <a:t>Ads</a:t>
            </a:r>
          </a:p>
          <a:p>
            <a:r>
              <a:rPr lang="en-US" sz="1200" dirty="0"/>
              <a:t>Guides</a:t>
            </a:r>
          </a:p>
          <a:p>
            <a:r>
              <a:rPr lang="en-US" sz="1200" dirty="0"/>
              <a:t> </a:t>
            </a:r>
          </a:p>
          <a:p>
            <a:r>
              <a:rPr lang="en-US" sz="1200" b="1" dirty="0">
                <a:solidFill>
                  <a:srgbClr val="02C365"/>
                </a:solidFill>
              </a:rPr>
              <a:t>Section 5 – Standards</a:t>
            </a:r>
            <a:endParaRPr lang="en-US" sz="1200" dirty="0">
              <a:solidFill>
                <a:srgbClr val="02C365"/>
              </a:solidFill>
            </a:endParaRPr>
          </a:p>
          <a:p>
            <a:r>
              <a:rPr lang="en-US" sz="1200" b="1" dirty="0">
                <a:solidFill>
                  <a:srgbClr val="02C365"/>
                </a:solidFill>
              </a:rPr>
              <a:t> </a:t>
            </a:r>
            <a:endParaRPr lang="en-US" sz="1200" dirty="0">
              <a:solidFill>
                <a:srgbClr val="02C365"/>
              </a:solidFill>
            </a:endParaRPr>
          </a:p>
          <a:p>
            <a:r>
              <a:rPr lang="en-US" sz="1200" b="1" dirty="0">
                <a:solidFill>
                  <a:srgbClr val="02C365"/>
                </a:solidFill>
              </a:rPr>
              <a:t>Section 6 – External Communications and PR Guidelines</a:t>
            </a:r>
            <a:endParaRPr lang="en-US" sz="1200" dirty="0">
              <a:solidFill>
                <a:srgbClr val="02C365"/>
              </a:solidFill>
            </a:endParaRPr>
          </a:p>
          <a:p>
            <a:r>
              <a:rPr lang="en-US" sz="1200" dirty="0">
                <a:solidFill>
                  <a:srgbClr val="02C365"/>
                </a:solidFill>
              </a:rPr>
              <a:t> </a:t>
            </a:r>
          </a:p>
          <a:p>
            <a:r>
              <a:rPr lang="en-US" sz="1200" b="1" dirty="0">
                <a:solidFill>
                  <a:srgbClr val="02C365"/>
                </a:solidFill>
              </a:rPr>
              <a:t>Contact</a:t>
            </a:r>
            <a:endParaRPr lang="en-US" sz="1200" dirty="0">
              <a:solidFill>
                <a:srgbClr val="02C365"/>
              </a:solidFill>
            </a:endParaRPr>
          </a:p>
          <a:p>
            <a:endParaRPr lang="en-US" dirty="0"/>
          </a:p>
        </p:txBody>
      </p:sp>
    </p:spTree>
    <p:extLst>
      <p:ext uri="{BB962C8B-B14F-4D97-AF65-F5344CB8AC3E}">
        <p14:creationId xmlns:p14="http://schemas.microsoft.com/office/powerpoint/2010/main" val="157167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515" y="903515"/>
            <a:ext cx="6596743" cy="6263253"/>
          </a:xfrm>
          <a:prstGeom prst="rect">
            <a:avLst/>
          </a:prstGeom>
          <a:noFill/>
        </p:spPr>
        <p:txBody>
          <a:bodyPr wrap="square" rtlCol="0">
            <a:spAutoFit/>
          </a:bodyPr>
          <a:lstStyle/>
          <a:p>
            <a:r>
              <a:rPr lang="en-US" sz="1600" b="1" dirty="0">
                <a:solidFill>
                  <a:srgbClr val="02C365"/>
                </a:solidFill>
              </a:rPr>
              <a:t>Section 1 - IJGA Positioning Statements</a:t>
            </a:r>
            <a:endParaRPr lang="en-US" sz="1600" dirty="0">
              <a:solidFill>
                <a:srgbClr val="02C365"/>
              </a:solidFill>
            </a:endParaRPr>
          </a:p>
          <a:p>
            <a:r>
              <a:rPr lang="en-US" sz="1100" b="1" dirty="0"/>
              <a:t> </a:t>
            </a:r>
            <a:endParaRPr lang="en-US" sz="1100" dirty="0"/>
          </a:p>
          <a:p>
            <a:r>
              <a:rPr lang="en-US" sz="1100" dirty="0" smtClean="0"/>
              <a:t>Brand </a:t>
            </a:r>
            <a:r>
              <a:rPr lang="en-US" sz="1100" dirty="0"/>
              <a:t>positioning is the "market space" a brand is perceived to occupy in the mind of the target audience. </a:t>
            </a:r>
            <a:r>
              <a:rPr lang="en-US" sz="1100" b="1" dirty="0"/>
              <a:t>All strong marketing communications programs need to focus on only few messages to achieve better impact in an increasingly noisy environment.</a:t>
            </a:r>
            <a:r>
              <a:rPr lang="en-US" sz="1100" dirty="0"/>
              <a:t> The brand positioning is the part of the brand identity that management decides to actively communicate to the market.</a:t>
            </a:r>
          </a:p>
          <a:p>
            <a:r>
              <a:rPr lang="en-US" sz="1100" b="1" i="1" dirty="0"/>
              <a:t> </a:t>
            </a:r>
            <a:endParaRPr lang="en-US" sz="1100" b="1" i="1" dirty="0" smtClean="0"/>
          </a:p>
          <a:p>
            <a:r>
              <a:rPr lang="en-US" sz="1100" b="1" dirty="0">
                <a:solidFill>
                  <a:srgbClr val="02C365"/>
                </a:solidFill>
              </a:rPr>
              <a:t>BRAND POSITIONING STATEMENTS</a:t>
            </a:r>
            <a:endParaRPr lang="en-US" sz="1100" dirty="0">
              <a:solidFill>
                <a:srgbClr val="02C365"/>
              </a:solidFill>
            </a:endParaRPr>
          </a:p>
          <a:p>
            <a:r>
              <a:rPr lang="en-US" sz="1100" i="1" dirty="0"/>
              <a:t>The Brand Positioning Statements are supplied as a brand narrative. Brand positioning is the "market space" a brand is perceived to occupy in the mind of the target audience. All strong marketing communications programs need to focus on only few messages to achieve better impact in an increasingly noisy environment. The brand positioning is the part of the brand identity that management decides to actively communicate to the market.</a:t>
            </a:r>
            <a:endParaRPr lang="en-US" sz="1100" dirty="0"/>
          </a:p>
          <a:p>
            <a:r>
              <a:rPr lang="en-US" sz="1100" dirty="0"/>
              <a:t> </a:t>
            </a:r>
          </a:p>
          <a:p>
            <a:r>
              <a:rPr lang="en-US" sz="1100" dirty="0"/>
              <a:t>IJGA competes with competitive organizations across the nation and around the globe. Given this dynamic environment, it is increasingly important for us to express a single, compelling voice in everything we do.</a:t>
            </a:r>
          </a:p>
          <a:p>
            <a:r>
              <a:rPr lang="en-US" sz="1100" b="1" dirty="0"/>
              <a:t> </a:t>
            </a:r>
            <a:endParaRPr lang="en-US" sz="1100" dirty="0"/>
          </a:p>
          <a:p>
            <a:r>
              <a:rPr lang="en-US" sz="1100" b="1" dirty="0">
                <a:solidFill>
                  <a:srgbClr val="02C365"/>
                </a:solidFill>
              </a:rPr>
              <a:t>MISSION STATEMENT</a:t>
            </a:r>
            <a:endParaRPr lang="en-US" sz="1100" dirty="0">
              <a:solidFill>
                <a:srgbClr val="02C365"/>
              </a:solidFill>
            </a:endParaRPr>
          </a:p>
          <a:p>
            <a:r>
              <a:rPr lang="en-US" sz="1100" dirty="0"/>
              <a:t>To have a positive and transformational impact on young people’s lives.</a:t>
            </a:r>
          </a:p>
          <a:p>
            <a:r>
              <a:rPr lang="en-US" sz="1100" dirty="0"/>
              <a:t> </a:t>
            </a:r>
          </a:p>
          <a:p>
            <a:r>
              <a:rPr lang="en-US" sz="1100" b="1" dirty="0">
                <a:solidFill>
                  <a:srgbClr val="02C365"/>
                </a:solidFill>
              </a:rPr>
              <a:t>BRAND POSITION  </a:t>
            </a:r>
            <a:r>
              <a:rPr lang="en-US" sz="1100" b="1" dirty="0"/>
              <a:t>(</a:t>
            </a:r>
            <a:r>
              <a:rPr lang="en-US" sz="1100" i="1" dirty="0"/>
              <a:t>How the brand is perceived in the context of competitive options)</a:t>
            </a:r>
            <a:endParaRPr lang="en-US" sz="1100" dirty="0"/>
          </a:p>
          <a:p>
            <a:r>
              <a:rPr lang="en-US" sz="1100" dirty="0"/>
              <a:t>The International Junior Golf Academy was founded to integrate golf and education, training and learning, and performance and competition in a way that enables student-athletes to improve themselves and positively impact the world around them, while also creating a road to college or professional golf.</a:t>
            </a:r>
          </a:p>
          <a:p>
            <a:r>
              <a:rPr lang="en-US" sz="1100" b="1" dirty="0"/>
              <a:t> </a:t>
            </a:r>
            <a:endParaRPr lang="en-US" sz="1100" dirty="0"/>
          </a:p>
          <a:p>
            <a:r>
              <a:rPr lang="en-US" sz="1100" b="1" dirty="0">
                <a:solidFill>
                  <a:srgbClr val="02C365"/>
                </a:solidFill>
              </a:rPr>
              <a:t>UNIQUE VALUE PROPOSITION (or brand promise)</a:t>
            </a:r>
            <a:r>
              <a:rPr lang="en-US" sz="1100" b="1" dirty="0"/>
              <a:t> </a:t>
            </a:r>
            <a:r>
              <a:rPr lang="en-US" sz="1100" i="1" dirty="0"/>
              <a:t>(Benefits that are relevant, unique, compelling and believable)</a:t>
            </a:r>
            <a:endParaRPr lang="en-US" sz="1100" dirty="0"/>
          </a:p>
          <a:p>
            <a:pPr lvl="0"/>
            <a:r>
              <a:rPr lang="en-US" sz="1100" dirty="0"/>
              <a:t>With the right combination of first class training facilities and outstanding golf coaches, we’ve created a premier golf development program</a:t>
            </a:r>
          </a:p>
          <a:p>
            <a:pPr lvl="0"/>
            <a:r>
              <a:rPr lang="en-US" sz="1100" dirty="0"/>
              <a:t>New Campus</a:t>
            </a:r>
          </a:p>
          <a:p>
            <a:pPr lvl="0"/>
            <a:r>
              <a:rPr lang="en-US" sz="1100" dirty="0"/>
              <a:t>Heritage Academy</a:t>
            </a:r>
          </a:p>
          <a:p>
            <a:pPr lvl="0"/>
            <a:r>
              <a:rPr lang="en-US" sz="1100" dirty="0"/>
              <a:t>Brand Equity of 20+ years/Alumni</a:t>
            </a:r>
          </a:p>
          <a:p>
            <a:pPr lvl="0"/>
            <a:r>
              <a:rPr lang="en-US" sz="1100" dirty="0"/>
              <a:t>Hilton Head Island</a:t>
            </a:r>
          </a:p>
          <a:p>
            <a:r>
              <a:rPr lang="en-US" sz="1100" b="1" dirty="0"/>
              <a:t> </a:t>
            </a:r>
            <a:endParaRPr lang="en-US" sz="1100" dirty="0"/>
          </a:p>
          <a:p>
            <a:r>
              <a:rPr lang="en-US" sz="1100" b="1" dirty="0">
                <a:solidFill>
                  <a:srgbClr val="02C365"/>
                </a:solidFill>
              </a:rPr>
              <a:t>BRAND ESSENSE  </a:t>
            </a:r>
            <a:r>
              <a:rPr lang="en-US" sz="1100" i="1" dirty="0"/>
              <a:t>(The heart and soul of the brand)</a:t>
            </a:r>
            <a:endParaRPr lang="en-US" sz="1100" dirty="0"/>
          </a:p>
          <a:p>
            <a:r>
              <a:rPr lang="en-US" sz="1100" dirty="0"/>
              <a:t>Golf inspires and builds character</a:t>
            </a:r>
          </a:p>
          <a:p>
            <a:r>
              <a:rPr lang="en-US" sz="1100" dirty="0"/>
              <a:t> </a:t>
            </a:r>
          </a:p>
          <a:p>
            <a:endParaRPr lang="en-US" sz="1100" dirty="0">
              <a:solidFill>
                <a:srgbClr val="02C365"/>
              </a:solidFill>
            </a:endParaRPr>
          </a:p>
        </p:txBody>
      </p:sp>
    </p:spTree>
    <p:extLst>
      <p:ext uri="{BB962C8B-B14F-4D97-AF65-F5344CB8AC3E}">
        <p14:creationId xmlns:p14="http://schemas.microsoft.com/office/powerpoint/2010/main" val="3934939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515" y="903515"/>
            <a:ext cx="6596743" cy="5678478"/>
          </a:xfrm>
          <a:prstGeom prst="rect">
            <a:avLst/>
          </a:prstGeom>
          <a:noFill/>
        </p:spPr>
        <p:txBody>
          <a:bodyPr wrap="square" rtlCol="0">
            <a:spAutoFit/>
          </a:bodyPr>
          <a:lstStyle/>
          <a:p>
            <a:r>
              <a:rPr lang="en-US" sz="1100" b="1" dirty="0">
                <a:solidFill>
                  <a:srgbClr val="02C365"/>
                </a:solidFill>
              </a:rPr>
              <a:t>BRAND PERSONALITY </a:t>
            </a:r>
            <a:r>
              <a:rPr lang="en-US" sz="1100" i="1" dirty="0"/>
              <a:t>(The composite of different brand personality elements)</a:t>
            </a:r>
            <a:endParaRPr lang="en-US" sz="1100" dirty="0"/>
          </a:p>
          <a:p>
            <a:r>
              <a:rPr lang="en-US" sz="1100" dirty="0"/>
              <a:t>Highest Standards</a:t>
            </a:r>
          </a:p>
          <a:p>
            <a:r>
              <a:rPr lang="en-US" sz="1100" dirty="0"/>
              <a:t>Individualized</a:t>
            </a:r>
          </a:p>
          <a:p>
            <a:r>
              <a:rPr lang="en-US" sz="1100" dirty="0"/>
              <a:t>Trustworthy </a:t>
            </a:r>
          </a:p>
          <a:p>
            <a:r>
              <a:rPr lang="en-US" sz="1100" dirty="0"/>
              <a:t>Innovative</a:t>
            </a:r>
          </a:p>
          <a:p>
            <a:r>
              <a:rPr lang="en-US" sz="1100" dirty="0"/>
              <a:t>Determined</a:t>
            </a:r>
          </a:p>
          <a:p>
            <a:r>
              <a:rPr lang="en-US" sz="1100" dirty="0"/>
              <a:t>Inspiring</a:t>
            </a:r>
          </a:p>
          <a:p>
            <a:r>
              <a:rPr lang="en-US" sz="1100" dirty="0"/>
              <a:t>Distinctive Community</a:t>
            </a:r>
          </a:p>
          <a:p>
            <a:r>
              <a:rPr lang="en-US" sz="1100" dirty="0"/>
              <a:t>Rich History</a:t>
            </a:r>
          </a:p>
          <a:p>
            <a:r>
              <a:rPr lang="en-US" sz="1100" dirty="0"/>
              <a:t>Impactful</a:t>
            </a:r>
          </a:p>
          <a:p>
            <a:r>
              <a:rPr lang="en-US" sz="1100" dirty="0"/>
              <a:t>Challenging</a:t>
            </a:r>
          </a:p>
          <a:p>
            <a:r>
              <a:rPr lang="en-US" sz="1100" dirty="0"/>
              <a:t>Ethical</a:t>
            </a:r>
          </a:p>
          <a:p>
            <a:r>
              <a:rPr lang="en-US" sz="1100" dirty="0"/>
              <a:t>Fun</a:t>
            </a:r>
          </a:p>
          <a:p>
            <a:r>
              <a:rPr lang="en-US" sz="1100" dirty="0"/>
              <a:t> </a:t>
            </a:r>
          </a:p>
          <a:p>
            <a:r>
              <a:rPr lang="en-US" sz="1100" b="1" dirty="0">
                <a:solidFill>
                  <a:srgbClr val="02C365"/>
                </a:solidFill>
              </a:rPr>
              <a:t>BRAND TONE &amp; MANNER</a:t>
            </a:r>
            <a:endParaRPr lang="en-US" sz="1100" dirty="0">
              <a:solidFill>
                <a:srgbClr val="02C365"/>
              </a:solidFill>
            </a:endParaRPr>
          </a:p>
          <a:p>
            <a:r>
              <a:rPr lang="en-US" sz="1100" dirty="0"/>
              <a:t>Driven/clean/young/approachable experts</a:t>
            </a:r>
          </a:p>
          <a:p>
            <a:r>
              <a:rPr lang="en-US" sz="1100" dirty="0"/>
              <a:t> </a:t>
            </a:r>
          </a:p>
          <a:p>
            <a:r>
              <a:rPr lang="en-US" sz="1100" b="1" dirty="0"/>
              <a:t/>
            </a:r>
            <a:br>
              <a:rPr lang="en-US" sz="1100" b="1" dirty="0"/>
            </a:br>
            <a:r>
              <a:rPr lang="en-US" sz="1100" b="1" dirty="0"/>
              <a:t> </a:t>
            </a:r>
            <a:endParaRPr lang="en-US" sz="1100" dirty="0"/>
          </a:p>
          <a:p>
            <a:r>
              <a:rPr lang="en-US" sz="1100" b="1" dirty="0">
                <a:solidFill>
                  <a:srgbClr val="02C365"/>
                </a:solidFill>
              </a:rPr>
              <a:t>IJGA MASTER CONTENT DOCUMENT</a:t>
            </a:r>
            <a:endParaRPr lang="en-US" sz="1100" dirty="0">
              <a:solidFill>
                <a:srgbClr val="02C365"/>
              </a:solidFill>
            </a:endParaRPr>
          </a:p>
          <a:p>
            <a:r>
              <a:rPr lang="en-US" sz="1100" b="1" dirty="0"/>
              <a:t> </a:t>
            </a:r>
            <a:endParaRPr lang="en-US" sz="1100" dirty="0"/>
          </a:p>
          <a:p>
            <a:r>
              <a:rPr lang="en-US" sz="1100" b="1" dirty="0">
                <a:solidFill>
                  <a:srgbClr val="02C365"/>
                </a:solidFill>
              </a:rPr>
              <a:t>BOILERPLATE</a:t>
            </a:r>
            <a:r>
              <a:rPr lang="en-US" sz="1100" b="1" dirty="0"/>
              <a:t> </a:t>
            </a:r>
            <a:r>
              <a:rPr lang="en-US" sz="1100" i="1" dirty="0"/>
              <a:t>(Just the facts Ma’am.)</a:t>
            </a:r>
            <a:endParaRPr lang="en-US" sz="1100" dirty="0"/>
          </a:p>
          <a:p>
            <a:r>
              <a:rPr lang="en-US" sz="1100" b="1" dirty="0"/>
              <a:t> </a:t>
            </a:r>
            <a:endParaRPr lang="en-US" sz="1100" dirty="0"/>
          </a:p>
          <a:p>
            <a:r>
              <a:rPr lang="en-US" sz="1100" dirty="0"/>
              <a:t>The International Junior Golf Academy (IJGA), founded in 1995 in Hilton Head, South Carolina, is the partner academy of Bishops Gate Golf Academy (BGGA) in Howey in the Hills, Florida. IJGA is the premier destination for middle and high school golfers as well as graduates seeking a competitive advantage amongst their peers. IJGA’s unique programs deliver fact-based golf training, tour competition, performance training, character building and an elite college preparatory education – in a close, family environment in Hilton Head, South Carolina.</a:t>
            </a:r>
          </a:p>
          <a:p>
            <a:r>
              <a:rPr lang="en-US" sz="1100" b="1" dirty="0"/>
              <a:t> </a:t>
            </a:r>
            <a:endParaRPr lang="en-US" sz="1100" dirty="0"/>
          </a:p>
          <a:p>
            <a:r>
              <a:rPr lang="en-US" sz="1100" dirty="0"/>
              <a:t> </a:t>
            </a:r>
          </a:p>
          <a:p>
            <a:r>
              <a:rPr lang="en-US" sz="1100" b="1" dirty="0">
                <a:solidFill>
                  <a:srgbClr val="02C365"/>
                </a:solidFill>
              </a:rPr>
              <a:t>TAGLINE</a:t>
            </a:r>
            <a:r>
              <a:rPr lang="en-US" sz="1100" b="1" dirty="0"/>
              <a:t> </a:t>
            </a:r>
            <a:r>
              <a:rPr lang="en-US" sz="1100" i="1" dirty="0"/>
              <a:t>(Not meant to be used in the logo)</a:t>
            </a:r>
            <a:endParaRPr lang="en-US" sz="1100" dirty="0"/>
          </a:p>
          <a:p>
            <a:r>
              <a:rPr lang="en-US" sz="1100" b="1" dirty="0"/>
              <a:t> </a:t>
            </a:r>
            <a:endParaRPr lang="en-US" sz="1100" dirty="0"/>
          </a:p>
          <a:p>
            <a:r>
              <a:rPr lang="en-US" sz="1100" dirty="0"/>
              <a:t>Developing Juniors in Competition and in Life</a:t>
            </a:r>
          </a:p>
        </p:txBody>
      </p:sp>
    </p:spTree>
    <p:extLst>
      <p:ext uri="{BB962C8B-B14F-4D97-AF65-F5344CB8AC3E}">
        <p14:creationId xmlns:p14="http://schemas.microsoft.com/office/powerpoint/2010/main" val="3959026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086" y="718457"/>
            <a:ext cx="6564085" cy="8217634"/>
          </a:xfrm>
          <a:prstGeom prst="rect">
            <a:avLst/>
          </a:prstGeom>
          <a:noFill/>
        </p:spPr>
        <p:txBody>
          <a:bodyPr wrap="square" rtlCol="0">
            <a:spAutoFit/>
          </a:bodyPr>
          <a:lstStyle/>
          <a:p>
            <a:r>
              <a:rPr lang="en-US" sz="1200" b="1" dirty="0">
                <a:solidFill>
                  <a:srgbClr val="02C365"/>
                </a:solidFill>
              </a:rPr>
              <a:t>IJGA Talking Points</a:t>
            </a:r>
            <a:endParaRPr lang="en-US" sz="1200" dirty="0">
              <a:solidFill>
                <a:srgbClr val="02C365"/>
              </a:solidFill>
            </a:endParaRPr>
          </a:p>
          <a:p>
            <a:r>
              <a:rPr lang="en-US" sz="1200" b="1" dirty="0"/>
              <a:t> </a:t>
            </a:r>
            <a:endParaRPr lang="en-US" sz="1200" dirty="0"/>
          </a:p>
          <a:p>
            <a:pPr lvl="0"/>
            <a:r>
              <a:rPr lang="en-US" sz="1200" dirty="0"/>
              <a:t>The International Junior Golf Academy was started in 1995 with the purpose of preparing junior golfers in golf and in life.  Not only do junior golfers receive the best junior player development training, we also pride ourselves on the growth of the overall person.   Our purpose is to provide our students with the necessary tools which prepares them for the next step in their life.    </a:t>
            </a:r>
            <a:endParaRPr lang="en-US" sz="1200" dirty="0" smtClean="0"/>
          </a:p>
          <a:p>
            <a:pPr lvl="0"/>
            <a:endParaRPr lang="en-US" sz="1200" dirty="0"/>
          </a:p>
          <a:p>
            <a:pPr lvl="0"/>
            <a:r>
              <a:rPr lang="en-US" sz="1200" b="1" dirty="0">
                <a:solidFill>
                  <a:srgbClr val="02C365"/>
                </a:solidFill>
              </a:rPr>
              <a:t>College Placement</a:t>
            </a:r>
          </a:p>
          <a:p>
            <a:pPr lvl="1"/>
            <a:r>
              <a:rPr lang="en-US" sz="1200" dirty="0"/>
              <a:t>IJGA has over twenty years of experience in College Placement with over $51 million in college placement process.  </a:t>
            </a:r>
            <a:r>
              <a:rPr lang="en-US" sz="1200" dirty="0" smtClean="0">
                <a:solidFill>
                  <a:srgbClr val="02C365"/>
                </a:solidFill>
              </a:rPr>
              <a:t>**WE ARE THE ACADEMY TO ATTEND IF YOU WANT TO PLAY COLLEGE GOLF</a:t>
            </a:r>
          </a:p>
          <a:p>
            <a:pPr lvl="1"/>
            <a:endParaRPr lang="en-US" sz="1200" b="1" dirty="0">
              <a:solidFill>
                <a:srgbClr val="02C365"/>
              </a:solidFill>
            </a:endParaRPr>
          </a:p>
          <a:p>
            <a:pPr lvl="0"/>
            <a:r>
              <a:rPr lang="en-US" sz="1200" b="1" dirty="0">
                <a:solidFill>
                  <a:srgbClr val="02C365"/>
                </a:solidFill>
              </a:rPr>
              <a:t>Facilities</a:t>
            </a:r>
          </a:p>
          <a:p>
            <a:pPr lvl="1"/>
            <a:r>
              <a:rPr lang="en-US" sz="1200" dirty="0"/>
              <a:t>IJGA has access to </a:t>
            </a:r>
            <a:r>
              <a:rPr lang="en-US" sz="1200" dirty="0" smtClean="0"/>
              <a:t>eight </a:t>
            </a:r>
            <a:r>
              <a:rPr lang="en-US" sz="1200" dirty="0"/>
              <a:t>golf courses in Bluffton, Hilton Head Island as well as the IJGA Performance Center for their fitness training and indoor training</a:t>
            </a:r>
            <a:r>
              <a:rPr lang="en-US" sz="1200" dirty="0" smtClean="0"/>
              <a:t>.</a:t>
            </a:r>
          </a:p>
          <a:p>
            <a:pPr lvl="1"/>
            <a:endParaRPr lang="en-US" sz="1200" dirty="0"/>
          </a:p>
          <a:p>
            <a:pPr lvl="0"/>
            <a:r>
              <a:rPr lang="en-US" sz="1200" b="1" dirty="0">
                <a:solidFill>
                  <a:srgbClr val="02C365"/>
                </a:solidFill>
              </a:rPr>
              <a:t>Student Life Program</a:t>
            </a:r>
          </a:p>
          <a:p>
            <a:pPr lvl="1"/>
            <a:r>
              <a:rPr lang="en-US" sz="1200" dirty="0"/>
              <a:t>The Student Life program is designed to teach students accountability and responsibility while learning time management skills, diversity, study strategies and many life skills for the next step in their lives.   </a:t>
            </a:r>
          </a:p>
          <a:p>
            <a:pPr lvl="1"/>
            <a:r>
              <a:rPr lang="en-US" sz="1200" dirty="0"/>
              <a:t>Students live on campus which houses our catering facility, recreation room and Academic Success center.   </a:t>
            </a:r>
            <a:endParaRPr lang="en-US" sz="1200" dirty="0" smtClean="0"/>
          </a:p>
          <a:p>
            <a:pPr lvl="1"/>
            <a:endParaRPr lang="en-US" sz="1200" b="1" dirty="0">
              <a:solidFill>
                <a:srgbClr val="02C365"/>
              </a:solidFill>
            </a:endParaRPr>
          </a:p>
          <a:p>
            <a:pPr lvl="0"/>
            <a:r>
              <a:rPr lang="en-US" sz="1200" b="1" dirty="0">
                <a:solidFill>
                  <a:srgbClr val="02C365"/>
                </a:solidFill>
              </a:rPr>
              <a:t>Coaching Team</a:t>
            </a:r>
          </a:p>
          <a:p>
            <a:pPr lvl="1"/>
            <a:r>
              <a:rPr lang="en-US" sz="1200" dirty="0" smtClean="0"/>
              <a:t>Jonathan </a:t>
            </a:r>
            <a:r>
              <a:rPr lang="en-US" sz="1200" dirty="0" err="1" smtClean="0"/>
              <a:t>Yarwood</a:t>
            </a:r>
            <a:r>
              <a:rPr lang="en-US" sz="1200" dirty="0" smtClean="0"/>
              <a:t>, </a:t>
            </a:r>
            <a:r>
              <a:rPr lang="en-US" sz="1200" dirty="0"/>
              <a:t>Director </a:t>
            </a:r>
            <a:r>
              <a:rPr lang="en-US" sz="1200" dirty="0" smtClean="0"/>
              <a:t>of Golf: British PGA Master Professional. </a:t>
            </a:r>
            <a:r>
              <a:rPr lang="en-US" sz="1200" dirty="0"/>
              <a:t>Has coached winners on </a:t>
            </a:r>
            <a:r>
              <a:rPr lang="en-US" sz="1200" dirty="0" smtClean="0"/>
              <a:t>the PGA, LPGA, </a:t>
            </a:r>
            <a:r>
              <a:rPr lang="en-US" sz="1200" dirty="0"/>
              <a:t>European, Challenge, Asian and </a:t>
            </a:r>
            <a:r>
              <a:rPr lang="en-US" sz="1200" dirty="0" err="1" smtClean="0"/>
              <a:t>AustralasainTours</a:t>
            </a:r>
            <a:r>
              <a:rPr lang="en-US" sz="1200" dirty="0" smtClean="0"/>
              <a:t>. </a:t>
            </a:r>
          </a:p>
          <a:p>
            <a:pPr lvl="1"/>
            <a:endParaRPr lang="en-US" sz="1200" dirty="0"/>
          </a:p>
          <a:p>
            <a:pPr lvl="0"/>
            <a:r>
              <a:rPr lang="en-US" sz="1200" b="1" dirty="0">
                <a:solidFill>
                  <a:srgbClr val="02C365"/>
                </a:solidFill>
              </a:rPr>
              <a:t>Heritage Academy</a:t>
            </a:r>
          </a:p>
          <a:p>
            <a:pPr lvl="1"/>
            <a:r>
              <a:rPr lang="en-US" sz="1200" dirty="0"/>
              <a:t>Heritage Academy is dedicated to providing progressive differentiated instruction for students who are pursuing an extra-curricular passion and to fostering within students a responsibility and a motivation for learning, a moral respect for personal dignity, and a commitment to accountable global citizenship. Heritage Academy is the top choice for serious scholar-athletes who need flexible course scheduling, individualized programming, freedom to attend competitions, and to work alongside a faculty whose charge it is to challenge them academically and support their passion</a:t>
            </a:r>
            <a:r>
              <a:rPr lang="en-US" sz="1200" dirty="0" smtClean="0"/>
              <a:t>.</a:t>
            </a:r>
          </a:p>
          <a:p>
            <a:pPr lvl="1"/>
            <a:endParaRPr lang="en-US" sz="1200" dirty="0"/>
          </a:p>
          <a:p>
            <a:pPr lvl="0"/>
            <a:r>
              <a:rPr lang="en-US" sz="1200" dirty="0"/>
              <a:t>Located in pristine, safe and secure Hilton Head Island, South Carolina a golf and tennis mecca. Students and Families can fly into either Savannah, GA (SAV) or Hilton Head Island, SC (HHH</a:t>
            </a:r>
            <a:r>
              <a:rPr lang="en-US" sz="1200" dirty="0" smtClean="0"/>
              <a:t>).</a:t>
            </a:r>
          </a:p>
          <a:p>
            <a:pPr lvl="0"/>
            <a:endParaRPr lang="en-US" sz="1200" dirty="0"/>
          </a:p>
          <a:p>
            <a:r>
              <a:rPr lang="en-US" sz="1200" dirty="0"/>
              <a:t>Coaches’ bios can be found here: </a:t>
            </a:r>
            <a:r>
              <a:rPr lang="en-US" sz="1200" u="sng" dirty="0">
                <a:hlinkClick r:id="rId2"/>
              </a:rPr>
              <a:t>http://</a:t>
            </a:r>
            <a:r>
              <a:rPr lang="en-US" sz="1200" u="sng" dirty="0" smtClean="0">
                <a:hlinkClick r:id="rId2"/>
              </a:rPr>
              <a:t>ijga.com/coaches</a:t>
            </a:r>
            <a:r>
              <a:rPr lang="en-US" sz="1200" u="sng" dirty="0" smtClean="0"/>
              <a:t>/</a:t>
            </a:r>
            <a:endParaRPr lang="en-US" sz="1200" dirty="0"/>
          </a:p>
          <a:p>
            <a:r>
              <a:rPr lang="en-US" sz="1200" dirty="0"/>
              <a:t>Student Life </a:t>
            </a:r>
            <a:r>
              <a:rPr lang="en-US" sz="1200" dirty="0" smtClean="0"/>
              <a:t>info can be found here: </a:t>
            </a:r>
            <a:r>
              <a:rPr lang="en-US" sz="1200" dirty="0" smtClean="0">
                <a:hlinkClick r:id="rId3"/>
              </a:rPr>
              <a:t>http://www.ijga.com/campus-life/</a:t>
            </a:r>
            <a:endParaRPr lang="en-US" sz="1200" dirty="0"/>
          </a:p>
          <a:p>
            <a:pPr lvl="0"/>
            <a:endParaRPr lang="en-US" sz="1200" dirty="0"/>
          </a:p>
          <a:p>
            <a:endParaRPr lang="en-US" sz="1200" dirty="0"/>
          </a:p>
        </p:txBody>
      </p:sp>
    </p:spTree>
    <p:extLst>
      <p:ext uri="{BB962C8B-B14F-4D97-AF65-F5344CB8AC3E}">
        <p14:creationId xmlns:p14="http://schemas.microsoft.com/office/powerpoint/2010/main" val="3288663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086" y="718457"/>
            <a:ext cx="6564085" cy="6924973"/>
          </a:xfrm>
          <a:prstGeom prst="rect">
            <a:avLst/>
          </a:prstGeom>
          <a:noFill/>
        </p:spPr>
        <p:txBody>
          <a:bodyPr wrap="square" rtlCol="0">
            <a:spAutoFit/>
          </a:bodyPr>
          <a:lstStyle/>
          <a:p>
            <a:r>
              <a:rPr lang="en-US" sz="1200" b="1" dirty="0">
                <a:solidFill>
                  <a:srgbClr val="02C365"/>
                </a:solidFill>
              </a:rPr>
              <a:t>Style Guidelines to Follow</a:t>
            </a:r>
            <a:endParaRPr lang="en-US" sz="1200" dirty="0">
              <a:solidFill>
                <a:srgbClr val="02C365"/>
              </a:solidFill>
            </a:endParaRPr>
          </a:p>
          <a:p>
            <a:r>
              <a:rPr lang="en-US" sz="1200" b="1" dirty="0"/>
              <a:t> </a:t>
            </a:r>
            <a:endParaRPr lang="en-US" sz="1200" dirty="0"/>
          </a:p>
          <a:p>
            <a:pPr marL="171450" indent="-171450">
              <a:buFont typeface="Arial" panose="020B0604020202020204" pitchFamily="34" charset="0"/>
              <a:buChar char="•"/>
            </a:pPr>
            <a:r>
              <a:rPr lang="en-US" sz="1200" dirty="0"/>
              <a:t>Follow the Associated Press Style Guide (</a:t>
            </a:r>
            <a:r>
              <a:rPr lang="en-US" sz="1200" u="sng" dirty="0">
                <a:hlinkClick r:id="rId2"/>
              </a:rPr>
              <a:t>www.apstylebook.com</a:t>
            </a:r>
            <a:r>
              <a:rPr lang="en-US" sz="1200" dirty="0"/>
              <a:t>) for grammar, punctuation and language guidelines since it appeals to a more international audience. </a:t>
            </a:r>
          </a:p>
          <a:p>
            <a:endParaRPr lang="en-US" sz="1200" dirty="0"/>
          </a:p>
          <a:p>
            <a:pPr marL="171450" indent="-171450">
              <a:buFont typeface="Arial" panose="020B0604020202020204" pitchFamily="34" charset="0"/>
              <a:buChar char="•"/>
            </a:pPr>
            <a:r>
              <a:rPr lang="en-US" sz="1200" dirty="0"/>
              <a:t>Consistency in text is critical in maintaining a strong identity.  </a:t>
            </a:r>
          </a:p>
          <a:p>
            <a:endParaRPr lang="en-US" sz="1200" dirty="0" smtClean="0"/>
          </a:p>
          <a:p>
            <a:r>
              <a:rPr lang="en-US" sz="1200" b="1" dirty="0" smtClean="0">
                <a:solidFill>
                  <a:srgbClr val="02C365"/>
                </a:solidFill>
              </a:rPr>
              <a:t>Capitalization</a:t>
            </a:r>
          </a:p>
          <a:p>
            <a:endParaRPr lang="en-US" sz="1200" dirty="0" smtClean="0"/>
          </a:p>
          <a:p>
            <a:r>
              <a:rPr lang="en-US" sz="1200" dirty="0" smtClean="0"/>
              <a:t>When </a:t>
            </a:r>
            <a:r>
              <a:rPr lang="en-US" sz="1200" dirty="0"/>
              <a:t>referring to the Academy without using IJGA, capitalize Academy.</a:t>
            </a:r>
          </a:p>
          <a:p>
            <a:endParaRPr lang="en-US" sz="1200" dirty="0"/>
          </a:p>
          <a:p>
            <a:r>
              <a:rPr lang="en-US" sz="1200" b="1" dirty="0">
                <a:solidFill>
                  <a:srgbClr val="02C365"/>
                </a:solidFill>
              </a:rPr>
              <a:t>Hyphens and </a:t>
            </a:r>
            <a:r>
              <a:rPr lang="en-US" sz="1200" b="1" dirty="0" smtClean="0">
                <a:solidFill>
                  <a:srgbClr val="02C365"/>
                </a:solidFill>
              </a:rPr>
              <a:t>Dashes</a:t>
            </a:r>
          </a:p>
          <a:p>
            <a:endParaRPr lang="en-US" sz="1200" dirty="0"/>
          </a:p>
          <a:p>
            <a:r>
              <a:rPr lang="en-US" sz="1200" dirty="0"/>
              <a:t>Use sparingly, and to avoid confusion. </a:t>
            </a:r>
          </a:p>
          <a:p>
            <a:r>
              <a:rPr lang="en-US" sz="1200" dirty="0"/>
              <a:t> </a:t>
            </a:r>
          </a:p>
          <a:p>
            <a:r>
              <a:rPr lang="en-US" sz="1200" dirty="0"/>
              <a:t>Do not hyphenate words beginning with non, except if there is a proper noun.</a:t>
            </a:r>
          </a:p>
          <a:p>
            <a:r>
              <a:rPr lang="en-US" sz="1200" dirty="0"/>
              <a:t>ex.  non boarding; non-American</a:t>
            </a:r>
          </a:p>
          <a:p>
            <a:r>
              <a:rPr lang="en-US" sz="1200" dirty="0"/>
              <a:t> </a:t>
            </a:r>
          </a:p>
          <a:p>
            <a:r>
              <a:rPr lang="en-US" sz="1200" dirty="0"/>
              <a:t>Hyphenate part-time and full-time only when used as adjectives.  </a:t>
            </a:r>
          </a:p>
          <a:p>
            <a:r>
              <a:rPr lang="en-US" sz="1200" dirty="0"/>
              <a:t>ex. She is a full-time student at IJGA.  She works at IJGA full time.  She is in our short-time weekly program.  </a:t>
            </a:r>
          </a:p>
          <a:p>
            <a:endParaRPr lang="en-US" sz="1200" dirty="0" smtClean="0"/>
          </a:p>
          <a:p>
            <a:r>
              <a:rPr lang="en-US" sz="1200" dirty="0" smtClean="0"/>
              <a:t>Note</a:t>
            </a:r>
            <a:r>
              <a:rPr lang="en-US" sz="1200" dirty="0"/>
              <a:t>: We will try to move toward using ‘Golf Boarding Academy student’ instead of ‘full-time’, and ‘Camper(?)’ instead of ‘short-time weekly’. </a:t>
            </a:r>
          </a:p>
          <a:p>
            <a:r>
              <a:rPr lang="en-US" sz="1200" dirty="0"/>
              <a:t> </a:t>
            </a:r>
          </a:p>
          <a:p>
            <a:r>
              <a:rPr lang="en-US" sz="1200" dirty="0"/>
              <a:t>Hyphenate student-athlete. </a:t>
            </a:r>
          </a:p>
          <a:p>
            <a:r>
              <a:rPr lang="en-US" sz="1200" dirty="0"/>
              <a:t> </a:t>
            </a:r>
          </a:p>
          <a:p>
            <a:r>
              <a:rPr lang="en-US" sz="1200" dirty="0"/>
              <a:t>Do not place a hyphen between the prefixes on, off, pre, etc., and nouns or adjectives, except before proper nouns, but avoid duplicated vowels or consonants.  </a:t>
            </a:r>
          </a:p>
          <a:p>
            <a:r>
              <a:rPr lang="en-US" sz="1200" dirty="0"/>
              <a:t>ex. on site; off site; pre-enroll.</a:t>
            </a:r>
          </a:p>
          <a:p>
            <a:endParaRPr lang="en-US" sz="1200" dirty="0" smtClean="0"/>
          </a:p>
          <a:p>
            <a:r>
              <a:rPr lang="en-US" sz="1200" dirty="0"/>
              <a:t> </a:t>
            </a:r>
          </a:p>
          <a:p>
            <a:r>
              <a:rPr lang="en-US" sz="1200" dirty="0"/>
              <a:t>Specific to on site and off site:  It is correct to say “the staff is on site,” just as you would say “The staff is on location.”  To create an adjective, hyphenate the words.  ex. “We need to get an on-site inspection.”  </a:t>
            </a:r>
          </a:p>
          <a:p>
            <a:pPr lvl="0"/>
            <a:endParaRPr lang="en-US" sz="1200" dirty="0"/>
          </a:p>
          <a:p>
            <a:endParaRPr lang="en-US" sz="1200" dirty="0"/>
          </a:p>
        </p:txBody>
      </p:sp>
    </p:spTree>
    <p:extLst>
      <p:ext uri="{BB962C8B-B14F-4D97-AF65-F5344CB8AC3E}">
        <p14:creationId xmlns:p14="http://schemas.microsoft.com/office/powerpoint/2010/main" val="2868123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086" y="718457"/>
            <a:ext cx="6564085" cy="7879080"/>
          </a:xfrm>
          <a:prstGeom prst="rect">
            <a:avLst/>
          </a:prstGeom>
          <a:noFill/>
        </p:spPr>
        <p:txBody>
          <a:bodyPr wrap="square" rtlCol="0">
            <a:spAutoFit/>
          </a:bodyPr>
          <a:lstStyle/>
          <a:p>
            <a:r>
              <a:rPr lang="en-US" sz="1600" b="1" dirty="0">
                <a:solidFill>
                  <a:srgbClr val="02C365"/>
                </a:solidFill>
              </a:rPr>
              <a:t>Section 2 – Visual Identity</a:t>
            </a:r>
            <a:endParaRPr lang="en-US" sz="1600" dirty="0">
              <a:solidFill>
                <a:srgbClr val="02C365"/>
              </a:solidFill>
            </a:endParaRPr>
          </a:p>
          <a:p>
            <a:r>
              <a:rPr lang="en-US" sz="1200" dirty="0"/>
              <a:t> </a:t>
            </a:r>
          </a:p>
          <a:p>
            <a:r>
              <a:rPr lang="en-US" sz="1200" b="1" dirty="0">
                <a:solidFill>
                  <a:srgbClr val="02C365"/>
                </a:solidFill>
              </a:rPr>
              <a:t> </a:t>
            </a:r>
            <a:endParaRPr lang="en-US" sz="1200" dirty="0">
              <a:solidFill>
                <a:srgbClr val="02C365"/>
              </a:solidFill>
            </a:endParaRPr>
          </a:p>
          <a:p>
            <a:r>
              <a:rPr lang="en-US" sz="1200" b="1" dirty="0">
                <a:solidFill>
                  <a:srgbClr val="02C365"/>
                </a:solidFill>
              </a:rPr>
              <a:t>IJGA logo overview</a:t>
            </a:r>
            <a:endParaRPr lang="en-US" sz="1200" dirty="0">
              <a:solidFill>
                <a:srgbClr val="02C365"/>
              </a:solidFill>
            </a:endParaRPr>
          </a:p>
          <a:p>
            <a:r>
              <a:rPr lang="en-US" sz="1200" dirty="0"/>
              <a:t> </a:t>
            </a:r>
          </a:p>
          <a:p>
            <a:r>
              <a:rPr lang="en-US" sz="1200" dirty="0"/>
              <a:t>The IJGA logo represents our company’s strengths and benefits, and a consistent visual identity in the marketplace. </a:t>
            </a:r>
          </a:p>
          <a:p>
            <a:r>
              <a:rPr lang="en-US" sz="1200" dirty="0"/>
              <a:t> </a:t>
            </a:r>
          </a:p>
          <a:p>
            <a:r>
              <a:rPr lang="en-US" sz="1200" dirty="0"/>
              <a:t>The logo should be reproduced consistently, at regular sizes on specific elements that will be part of a series (print ads, sales material, brochures, etc.) to preserve legibility and consistently present a strong, recognizable brand identity</a:t>
            </a:r>
            <a:r>
              <a:rPr lang="en-US" sz="1200" dirty="0" smtClean="0"/>
              <a:t>.</a:t>
            </a:r>
          </a:p>
          <a:p>
            <a:endParaRPr lang="en-US" sz="1200" dirty="0" smtClean="0"/>
          </a:p>
          <a:p>
            <a:r>
              <a:rPr lang="en-US" sz="1200" dirty="0" smtClean="0"/>
              <a:t>The IJGA logo comes in stacked and long versions.</a:t>
            </a:r>
            <a:endParaRPr lang="en-US" sz="1200" dirty="0"/>
          </a:p>
          <a:p>
            <a:endParaRPr lang="en-US" sz="1200" dirty="0" smtClean="0"/>
          </a:p>
          <a:p>
            <a:endParaRPr lang="en-US" sz="1200" dirty="0"/>
          </a:p>
          <a:p>
            <a:endParaRPr lang="en-US" sz="1200" dirty="0" smtClean="0"/>
          </a:p>
          <a:p>
            <a:endParaRPr lang="en-US" sz="1200" dirty="0" smtClean="0"/>
          </a:p>
          <a:p>
            <a:endParaRPr lang="en-US" sz="1200" dirty="0"/>
          </a:p>
          <a:p>
            <a:endParaRPr lang="en-US" sz="1200" b="1" dirty="0" smtClean="0">
              <a:solidFill>
                <a:srgbClr val="02C365"/>
              </a:solidFill>
            </a:endParaRPr>
          </a:p>
          <a:p>
            <a:endParaRPr lang="en-US" sz="1200" b="1" dirty="0">
              <a:solidFill>
                <a:srgbClr val="02C365"/>
              </a:solidFill>
            </a:endParaRPr>
          </a:p>
          <a:p>
            <a:endParaRPr lang="en-US" sz="1200" b="1" dirty="0" smtClean="0">
              <a:solidFill>
                <a:srgbClr val="02C365"/>
              </a:solidFill>
            </a:endParaRPr>
          </a:p>
          <a:p>
            <a:endParaRPr lang="en-US" sz="1200" b="1" dirty="0">
              <a:solidFill>
                <a:srgbClr val="02C365"/>
              </a:solidFill>
            </a:endParaRPr>
          </a:p>
          <a:p>
            <a:endParaRPr lang="en-US" sz="1200" b="1" dirty="0" smtClean="0">
              <a:solidFill>
                <a:srgbClr val="02C365"/>
              </a:solidFill>
            </a:endParaRPr>
          </a:p>
          <a:p>
            <a:endParaRPr lang="en-US" sz="1200" b="1" dirty="0" smtClean="0">
              <a:solidFill>
                <a:srgbClr val="02C365"/>
              </a:solidFill>
            </a:endParaRPr>
          </a:p>
          <a:p>
            <a:endParaRPr lang="en-US" sz="1200" b="1" dirty="0">
              <a:solidFill>
                <a:srgbClr val="02C365"/>
              </a:solidFill>
            </a:endParaRPr>
          </a:p>
          <a:p>
            <a:r>
              <a:rPr lang="en-US" sz="1200" b="1" dirty="0" smtClean="0">
                <a:solidFill>
                  <a:srgbClr val="02C365"/>
                </a:solidFill>
              </a:rPr>
              <a:t>IJGA </a:t>
            </a:r>
            <a:r>
              <a:rPr lang="en-US" sz="1200" b="1" dirty="0">
                <a:solidFill>
                  <a:srgbClr val="02C365"/>
                </a:solidFill>
              </a:rPr>
              <a:t>color palette</a:t>
            </a:r>
            <a:endParaRPr lang="en-US" sz="1200" dirty="0">
              <a:solidFill>
                <a:srgbClr val="02C365"/>
              </a:solidFill>
            </a:endParaRPr>
          </a:p>
          <a:p>
            <a:r>
              <a:rPr lang="en-US" sz="1200" dirty="0"/>
              <a:t> </a:t>
            </a:r>
          </a:p>
          <a:p>
            <a:r>
              <a:rPr lang="en-US" sz="1200" dirty="0"/>
              <a:t>The IJGA logo can only be reproduced in the following color palettes:</a:t>
            </a:r>
          </a:p>
          <a:p>
            <a:r>
              <a:rPr lang="en-US" sz="1200" dirty="0"/>
              <a:t> </a:t>
            </a:r>
          </a:p>
          <a:p>
            <a:pPr marL="171450" indent="-171450">
              <a:buFont typeface="Arial" panose="020B0604020202020204" pitchFamily="34" charset="0"/>
              <a:buChar char="•"/>
            </a:pPr>
            <a:r>
              <a:rPr lang="en-US" sz="1200" dirty="0"/>
              <a:t> </a:t>
            </a:r>
            <a:r>
              <a:rPr lang="en-US" sz="1200" dirty="0" smtClean="0"/>
              <a:t>IJGA GREEN- CMYK: #02c365; RGB: 2, 195, 101</a:t>
            </a:r>
          </a:p>
          <a:p>
            <a:pPr marL="171450" indent="-171450">
              <a:buFont typeface="Arial" panose="020B0604020202020204" pitchFamily="34" charset="0"/>
              <a:buChar char="•"/>
            </a:pPr>
            <a:r>
              <a:rPr lang="en-US" sz="1200" dirty="0" smtClean="0"/>
              <a:t>Black</a:t>
            </a:r>
          </a:p>
          <a:p>
            <a:pPr marL="171450" indent="-171450">
              <a:buFont typeface="Arial" panose="020B0604020202020204" pitchFamily="34" charset="0"/>
              <a:buChar char="•"/>
            </a:pPr>
            <a:r>
              <a:rPr lang="en-US" sz="1200" dirty="0" smtClean="0"/>
              <a:t>White </a:t>
            </a:r>
          </a:p>
          <a:p>
            <a:pPr marL="171450" indent="-171450">
              <a:buFont typeface="Arial" panose="020B0604020202020204" pitchFamily="34" charset="0"/>
              <a:buChar char="•"/>
            </a:pPr>
            <a:r>
              <a:rPr lang="en-US" sz="1200" dirty="0" smtClean="0"/>
              <a:t>Gray</a:t>
            </a:r>
          </a:p>
          <a:p>
            <a:endParaRPr lang="en-US" sz="1200" dirty="0"/>
          </a:p>
          <a:p>
            <a:r>
              <a:rPr lang="en-US" sz="1200" dirty="0"/>
              <a:t>A </a:t>
            </a:r>
            <a:r>
              <a:rPr lang="en-US" sz="1200" dirty="0" smtClean="0"/>
              <a:t>consistent </a:t>
            </a:r>
            <a:r>
              <a:rPr lang="en-US" sz="1200" dirty="0"/>
              <a:t>color scheme helps make IJGA communications instantly recognizable. </a:t>
            </a:r>
          </a:p>
          <a:p>
            <a:endParaRPr lang="en-US" sz="1200" dirty="0" smtClean="0"/>
          </a:p>
          <a:p>
            <a:r>
              <a:rPr lang="en-US" sz="1200" dirty="0" smtClean="0"/>
              <a:t>IJGA letters in the logo should be kept green as often as possible. </a:t>
            </a:r>
            <a:r>
              <a:rPr lang="en-US" sz="1200" b="1" dirty="0" smtClean="0"/>
              <a:t>However, if for some reason you need a solid white or black version of the logo this should only be done with permission from IJGA staff. </a:t>
            </a:r>
            <a:r>
              <a:rPr lang="en-US" sz="1200" dirty="0" smtClean="0"/>
              <a:t>There should never be an IJGA logo in all green or all gray. </a:t>
            </a:r>
            <a:endParaRPr lang="en-US" sz="1200" dirty="0"/>
          </a:p>
          <a:p>
            <a:pPr lvl="0"/>
            <a:endParaRPr lang="en-US" sz="1200" dirty="0"/>
          </a:p>
          <a:p>
            <a:r>
              <a:rPr lang="en-US" sz="1200" dirty="0" smtClean="0"/>
              <a:t>The complete set of legal IJGA logos can be found </a:t>
            </a:r>
            <a:r>
              <a:rPr lang="en-US" sz="1200" dirty="0" smtClean="0">
                <a:hlinkClick r:id="rId2"/>
              </a:rPr>
              <a:t>here.</a:t>
            </a:r>
            <a:endParaRPr lang="en-US" sz="1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8" y="3319272"/>
            <a:ext cx="4633783" cy="4572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488" y="4033549"/>
            <a:ext cx="2780287" cy="113157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7813" y="4033549"/>
            <a:ext cx="3030915" cy="1233583"/>
          </a:xfrm>
          <a:prstGeom prst="rect">
            <a:avLst/>
          </a:prstGeom>
        </p:spPr>
      </p:pic>
    </p:spTree>
    <p:extLst>
      <p:ext uri="{BB962C8B-B14F-4D97-AF65-F5344CB8AC3E}">
        <p14:creationId xmlns:p14="http://schemas.microsoft.com/office/powerpoint/2010/main" val="4133992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870</TotalTime>
  <Words>329</Words>
  <Application>Microsoft Macintosh PowerPoint</Application>
  <PresentationFormat>Letter Paper (8.5x11 in)</PresentationFormat>
  <Paragraphs>431</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Hope Arent</dc:creator>
  <cp:lastModifiedBy>Tyler McQueen</cp:lastModifiedBy>
  <cp:revision>37</cp:revision>
  <cp:lastPrinted>2016-09-13T16:24:30Z</cp:lastPrinted>
  <dcterms:created xsi:type="dcterms:W3CDTF">2016-09-07T15:26:53Z</dcterms:created>
  <dcterms:modified xsi:type="dcterms:W3CDTF">2017-08-09T12:52:34Z</dcterms:modified>
</cp:coreProperties>
</file>